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sldIdLst>
    <p:sldId id="256" r:id="rId2"/>
    <p:sldId id="295" r:id="rId3"/>
    <p:sldId id="257" r:id="rId4"/>
    <p:sldId id="258" r:id="rId5"/>
    <p:sldId id="259" r:id="rId6"/>
    <p:sldId id="260" r:id="rId7"/>
    <p:sldId id="296" r:id="rId8"/>
    <p:sldId id="261" r:id="rId9"/>
    <p:sldId id="263" r:id="rId10"/>
    <p:sldId id="264" r:id="rId11"/>
    <p:sldId id="292" r:id="rId12"/>
    <p:sldId id="287" r:id="rId13"/>
    <p:sldId id="288" r:id="rId14"/>
    <p:sldId id="289" r:id="rId15"/>
    <p:sldId id="265" r:id="rId16"/>
    <p:sldId id="266" r:id="rId17"/>
    <p:sldId id="293" r:id="rId18"/>
    <p:sldId id="267" r:id="rId19"/>
    <p:sldId id="268" r:id="rId20"/>
    <p:sldId id="290" r:id="rId21"/>
    <p:sldId id="269" r:id="rId22"/>
    <p:sldId id="270" r:id="rId23"/>
    <p:sldId id="294" r:id="rId24"/>
    <p:sldId id="271" r:id="rId25"/>
    <p:sldId id="272" r:id="rId26"/>
    <p:sldId id="273" r:id="rId27"/>
    <p:sldId id="284" r:id="rId28"/>
    <p:sldId id="285" r:id="rId29"/>
    <p:sldId id="286" r:id="rId30"/>
    <p:sldId id="274" r:id="rId31"/>
    <p:sldId id="275" r:id="rId32"/>
    <p:sldId id="276" r:id="rId33"/>
    <p:sldId id="277" r:id="rId34"/>
    <p:sldId id="278" r:id="rId35"/>
    <p:sldId id="279" r:id="rId36"/>
    <p:sldId id="280" r:id="rId37"/>
    <p:sldId id="281" r:id="rId38"/>
    <p:sldId id="282" r:id="rId39"/>
    <p:sldId id="291"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DB980-98FB-4D60-BDA2-00C9AB99F5ED}" v="1112" dt="2021-02-27T15:50:55.719"/>
    <p1510:client id="{217FBA4E-172E-4A3C-8142-F3ABEFA2F6EA}" v="1271" dt="2021-03-02T19:29:53.224"/>
    <p1510:client id="{5C060474-05D7-4580-98F9-BF0D6FBCE16D}" v="98" dt="2021-03-03T20:16:55.251"/>
    <p1510:client id="{7A3E3FA4-091B-4C89-9078-333C970AA437}" v="734" dt="2021-03-03T17:34:08.732"/>
    <p1510:client id="{BFEC7037-F3EE-4D4E-A7B3-7F4C477FA4D0}" v="105" dt="2021-03-04T18:25:18.386"/>
    <p1510:client id="{CA30E2DE-370E-40EC-AE52-E73DBC519042}" v="378" dt="2021-03-03T23:20:03.3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E016143-E03C-4CFD-AFDC-14E5BDEA754C}" type="datetimeFigureOut">
              <a:rPr lang="en-US" dirty="0"/>
              <a:t>3/4/2021</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98084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94063-DF36-4330-A365-08DA1FA5B7D6}"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513501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dirty="0"/>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08A7C6C-0F39-4D70-8E8D-FE5B9C95FA73}"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39668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FCFA4AC-08CC-42CE-BD01-C191750A04EC}"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131362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dirty="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1BA7A723-92A7-435B-B681-F25B092FEFEB}" type="datetimeFigureOut">
              <a:rPr lang="en-US" dirty="0"/>
              <a:t>3/4/2021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1908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4F170639-886C-4FCF-9EAB-ABB5DA3F3F4A}" type="datetimeFigureOut">
              <a:rPr lang="en-US" dirty="0"/>
              <a:t>3/4/2021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921263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dirty="0"/>
              <a:t>3/4/2021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819209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dirty="0"/>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20246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dirty="0"/>
              <a:t>Click to edit Master title style</a:t>
            </a:r>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975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033E54A-A8CA-48C1-9504-691B58049D29}"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114354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5F6C806-BBF7-471C-9527-881CE2266695}"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097679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0E59FD0C-5451-4CA0-86AF-E70AE3279989}" type="datetimeFigureOut">
              <a:rPr lang="en-US" dirty="0"/>
              <a:t>3/4/2021</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473847814"/>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bwMode="invGray">
      <p:bgPr>
        <a:solidFill>
          <a:schemeClr val="bg1">
            <a:lumMod val="50000"/>
            <a:lumOff val="50000"/>
            <a:alpha val="39000"/>
          </a:schemeClr>
        </a:solid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651947" y="758952"/>
            <a:ext cx="6323519" cy="4041648"/>
          </a:xfrm>
        </p:spPr>
        <p:txBody>
          <a:bodyPr>
            <a:normAutofit/>
          </a:bodyPr>
          <a:lstStyle/>
          <a:p>
            <a:r>
              <a:rPr lang="tr-TR" sz="4500" dirty="0">
                <a:solidFill>
                  <a:schemeClr val="bg1"/>
                </a:solidFill>
                <a:latin typeface="Book Antiqua"/>
                <a:cs typeface="Calibri Light"/>
              </a:rPr>
              <a:t>ÖZEL GEREKSİNİMLİ ÇOCUK SAHİBİ EBEVEYNLERİN PSİKOLOJİK DAYANIKLILIKLARI</a:t>
            </a:r>
          </a:p>
        </p:txBody>
      </p:sp>
      <p:sp>
        <p:nvSpPr>
          <p:cNvPr id="4" name="Rectangle 6">
            <a:extLst>
              <a:ext uri="{FF2B5EF4-FFF2-40B4-BE49-F238E27FC236}">
                <a16:creationId xmlns:a16="http://schemas.microsoft.com/office/drawing/2014/main" xmlns="" id="{A0F80B31-D942-4321-A7CC-3FF24C30A9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56837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8">
            <a:extLst>
              <a:ext uri="{FF2B5EF4-FFF2-40B4-BE49-F238E27FC236}">
                <a16:creationId xmlns:a16="http://schemas.microsoft.com/office/drawing/2014/main" xmlns="" id="{27DE213B-0A4F-4E9E-9153-8B0C2D0469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69969" y="0"/>
            <a:ext cx="457200" cy="6858000"/>
          </a:xfrm>
          <a:prstGeom prst="rect">
            <a:avLst/>
          </a:prstGeom>
          <a:solidFill>
            <a:schemeClr val="accent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744258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1882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4BD88C5-FEB2-4E0A-B485-266A2D0719DD}"/>
              </a:ext>
            </a:extLst>
          </p:cNvPr>
          <p:cNvSpPr>
            <a:spLocks noGrp="1"/>
          </p:cNvSpPr>
          <p:nvPr>
            <p:ph type="title"/>
          </p:nvPr>
        </p:nvSpPr>
        <p:spPr/>
        <p:txBody>
          <a:bodyPr/>
          <a:lstStyle/>
          <a:p>
            <a:r>
              <a:rPr lang="tr-TR" b="1" dirty="0">
                <a:cs typeface="Calibri Light"/>
              </a:rPr>
              <a:t>ÖZEL EĞİTİM NEDİR?</a:t>
            </a:r>
            <a:endParaRPr lang="tr-TR" b="1"/>
          </a:p>
        </p:txBody>
      </p:sp>
      <p:sp>
        <p:nvSpPr>
          <p:cNvPr id="3" name="İçerik Yer Tutucusu 2">
            <a:extLst>
              <a:ext uri="{FF2B5EF4-FFF2-40B4-BE49-F238E27FC236}">
                <a16:creationId xmlns:a16="http://schemas.microsoft.com/office/drawing/2014/main" xmlns="" id="{9A96D797-907C-412F-8430-D892C6F48019}"/>
              </a:ext>
            </a:extLst>
          </p:cNvPr>
          <p:cNvSpPr>
            <a:spLocks noGrp="1"/>
          </p:cNvSpPr>
          <p:nvPr>
            <p:ph idx="1"/>
          </p:nvPr>
        </p:nvSpPr>
        <p:spPr>
          <a:xfrm>
            <a:off x="696941" y="2354317"/>
            <a:ext cx="8595360" cy="4351337"/>
          </a:xfrm>
        </p:spPr>
        <p:txBody>
          <a:bodyPr vert="horz" lIns="91440" tIns="45720" rIns="91440" bIns="45720" rtlCol="0" anchor="t">
            <a:normAutofit/>
          </a:bodyPr>
          <a:lstStyle/>
          <a:p>
            <a:pPr marL="0" indent="0">
              <a:buNone/>
            </a:pPr>
            <a:r>
              <a:rPr lang="tr-TR" dirty="0">
                <a:ea typeface="+mn-lt"/>
                <a:cs typeface="+mn-lt"/>
              </a:rPr>
              <a:t>Bireysel ve gelişim özellikleri ile eğitim yeterlilikleri açısından akranlarından anlamlı düzeyde farklılık gösteren bireylerin eğitim ve sosyal ihtiyaçlarını karşılamak üzere geliştirilmiş eğitim programları ve özel olarak yetiştirilmiş personel ile uygun ortamlarda sürdürülen eğitimdir.</a:t>
            </a:r>
            <a:endParaRPr lang="tr-TR" dirty="0">
              <a:cs typeface="Calibri" panose="020F0502020204030204"/>
            </a:endParaRPr>
          </a:p>
        </p:txBody>
      </p:sp>
    </p:spTree>
    <p:extLst>
      <p:ext uri="{BB962C8B-B14F-4D97-AF65-F5344CB8AC3E}">
        <p14:creationId xmlns:p14="http://schemas.microsoft.com/office/powerpoint/2010/main" val="3524508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540C0DA-9091-4636-AFE2-88B5AC4A5B21}"/>
              </a:ext>
            </a:extLst>
          </p:cNvPr>
          <p:cNvSpPr>
            <a:spLocks noGrp="1"/>
          </p:cNvSpPr>
          <p:nvPr>
            <p:ph type="title"/>
          </p:nvPr>
        </p:nvSpPr>
        <p:spPr/>
        <p:txBody>
          <a:bodyPr/>
          <a:lstStyle/>
          <a:p>
            <a:r>
              <a:rPr lang="tr-TR" b="1" dirty="0">
                <a:ea typeface="+mj-lt"/>
                <a:cs typeface="+mj-lt"/>
              </a:rPr>
              <a:t>Özel Eğitimin Amaçları</a:t>
            </a:r>
            <a:endParaRPr lang="tr-TR" dirty="0"/>
          </a:p>
        </p:txBody>
      </p:sp>
      <p:sp>
        <p:nvSpPr>
          <p:cNvPr id="3" name="İçerik Yer Tutucusu 2">
            <a:extLst>
              <a:ext uri="{FF2B5EF4-FFF2-40B4-BE49-F238E27FC236}">
                <a16:creationId xmlns:a16="http://schemas.microsoft.com/office/drawing/2014/main" xmlns="" id="{EF1D6AD9-7E99-4B67-A273-FDE3C477475F}"/>
              </a:ext>
            </a:extLst>
          </p:cNvPr>
          <p:cNvSpPr>
            <a:spLocks noGrp="1"/>
          </p:cNvSpPr>
          <p:nvPr>
            <p:ph idx="1"/>
          </p:nvPr>
        </p:nvSpPr>
        <p:spPr>
          <a:xfrm>
            <a:off x="775769" y="2144110"/>
            <a:ext cx="8595360" cy="4351337"/>
          </a:xfrm>
        </p:spPr>
        <p:txBody>
          <a:bodyPr vert="horz" lIns="91440" tIns="45720" rIns="91440" bIns="45720" rtlCol="0" anchor="t">
            <a:normAutofit/>
          </a:bodyPr>
          <a:lstStyle/>
          <a:p>
            <a:pPr marL="0" indent="0">
              <a:buNone/>
            </a:pPr>
            <a:r>
              <a:rPr lang="tr-TR" dirty="0">
                <a:ea typeface="+mn-lt"/>
                <a:cs typeface="+mn-lt"/>
              </a:rPr>
              <a:t>Toplum içindeki rollerini gerçekleştiren, başkaları ile iyi ilişkiler kuran, iş birliği içinde çalışabilen, çevresine uyum sağlayabilen, üretici ve mutlu bir vatandaş olarak yetişmelerini, </a:t>
            </a:r>
            <a:endParaRPr lang="tr-TR" dirty="0">
              <a:cs typeface="Calibri" panose="020F0502020204030204"/>
            </a:endParaRPr>
          </a:p>
          <a:p>
            <a:pPr marL="0" indent="0">
              <a:buNone/>
            </a:pPr>
            <a:r>
              <a:rPr lang="tr-TR" dirty="0">
                <a:ea typeface="+mn-lt"/>
                <a:cs typeface="+mn-lt"/>
              </a:rPr>
              <a:t>Toplum içinde bağımsız yaşamaları ve kendi kendilerine yeterli bir duruma gelmelerine yönelik temel yaşam becerilerini geliştirmelerini amaçlar.</a:t>
            </a:r>
            <a:endParaRPr lang="tr-TR" dirty="0"/>
          </a:p>
        </p:txBody>
      </p:sp>
    </p:spTree>
    <p:extLst>
      <p:ext uri="{BB962C8B-B14F-4D97-AF65-F5344CB8AC3E}">
        <p14:creationId xmlns:p14="http://schemas.microsoft.com/office/powerpoint/2010/main" val="561030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7BBA484-3781-4AAF-956B-303AA5B5A815}"/>
              </a:ext>
            </a:extLst>
          </p:cNvPr>
          <p:cNvSpPr>
            <a:spLocks noGrp="1"/>
          </p:cNvSpPr>
          <p:nvPr>
            <p:ph type="title"/>
          </p:nvPr>
        </p:nvSpPr>
        <p:spPr/>
        <p:txBody>
          <a:bodyPr/>
          <a:lstStyle/>
          <a:p>
            <a:r>
              <a:rPr lang="tr-TR" b="1" dirty="0">
                <a:ea typeface="+mj-lt"/>
                <a:cs typeface="+mj-lt"/>
              </a:rPr>
              <a:t>Özel Eğitimin İlkeleri</a:t>
            </a:r>
            <a:endParaRPr lang="tr-TR" dirty="0"/>
          </a:p>
        </p:txBody>
      </p:sp>
      <p:sp>
        <p:nvSpPr>
          <p:cNvPr id="3" name="İçerik Yer Tutucusu 2">
            <a:extLst>
              <a:ext uri="{FF2B5EF4-FFF2-40B4-BE49-F238E27FC236}">
                <a16:creationId xmlns:a16="http://schemas.microsoft.com/office/drawing/2014/main" xmlns="" id="{B0C244DA-3940-487B-AC36-1A32E2762259}"/>
              </a:ext>
            </a:extLst>
          </p:cNvPr>
          <p:cNvSpPr>
            <a:spLocks noGrp="1"/>
          </p:cNvSpPr>
          <p:nvPr>
            <p:ph idx="1"/>
          </p:nvPr>
        </p:nvSpPr>
        <p:spPr>
          <a:xfrm>
            <a:off x="644389" y="2209800"/>
            <a:ext cx="8595360" cy="4351337"/>
          </a:xfrm>
        </p:spPr>
        <p:txBody>
          <a:bodyPr vert="horz" lIns="91440" tIns="45720" rIns="91440" bIns="45720" rtlCol="0" anchor="t">
            <a:normAutofit/>
          </a:bodyPr>
          <a:lstStyle/>
          <a:p>
            <a:pPr marL="0" indent="0"/>
            <a:r>
              <a:rPr lang="tr-TR" dirty="0">
                <a:ea typeface="+mn-lt"/>
                <a:cs typeface="+mn-lt"/>
              </a:rPr>
              <a:t>Bireysel farklılıkları, gelişim özellikleri ve eğitim ihtiyaçları dikkate alınarak eğitim hizmeti sunulması,</a:t>
            </a:r>
            <a:endParaRPr lang="tr-TR" dirty="0">
              <a:cs typeface="Calibri" panose="020F0502020204030204"/>
            </a:endParaRPr>
          </a:p>
          <a:p>
            <a:r>
              <a:rPr lang="tr-TR" dirty="0">
                <a:ea typeface="+mn-lt"/>
                <a:cs typeface="+mn-lt"/>
              </a:rPr>
              <a:t>Özel eğitim ihtiyacı olan bireylerin ilgi, istek, yeterlilik ve yetenekleri doğrultusunda özel eğitim hizmetlerinden yararlandırılması,</a:t>
            </a:r>
            <a:endParaRPr lang="tr-TR" dirty="0"/>
          </a:p>
          <a:p>
            <a:r>
              <a:rPr lang="tr-TR" dirty="0">
                <a:ea typeface="+mn-lt"/>
                <a:cs typeface="+mn-lt"/>
              </a:rPr>
              <a:t>Özel eğitim hizmetlerine erken dönemde başlanması,</a:t>
            </a:r>
            <a:endParaRPr lang="tr-TR" dirty="0">
              <a:cs typeface="Calibri"/>
            </a:endParaRPr>
          </a:p>
          <a:p>
            <a:pPr marL="0" indent="0">
              <a:buNone/>
            </a:pPr>
            <a:endParaRPr lang="tr-TR" dirty="0">
              <a:cs typeface="Calibri"/>
            </a:endParaRPr>
          </a:p>
        </p:txBody>
      </p:sp>
    </p:spTree>
    <p:extLst>
      <p:ext uri="{BB962C8B-B14F-4D97-AF65-F5344CB8AC3E}">
        <p14:creationId xmlns:p14="http://schemas.microsoft.com/office/powerpoint/2010/main" val="2985749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3FD4271-3F2F-49B6-91F7-68C76C77D76A}"/>
              </a:ext>
            </a:extLst>
          </p:cNvPr>
          <p:cNvSpPr>
            <a:spLocks noGrp="1"/>
          </p:cNvSpPr>
          <p:nvPr>
            <p:ph type="title"/>
          </p:nvPr>
        </p:nvSpPr>
        <p:spPr/>
        <p:txBody>
          <a:bodyPr/>
          <a:lstStyle/>
          <a:p>
            <a:r>
              <a:rPr lang="tr-TR" b="1" dirty="0">
                <a:ea typeface="+mj-lt"/>
                <a:cs typeface="+mj-lt"/>
              </a:rPr>
              <a:t>Bireylerin Özel Eğitime İhtiyaç Duymasına Sebep Olan Nedenler</a:t>
            </a:r>
            <a:endParaRPr lang="tr-TR" dirty="0"/>
          </a:p>
        </p:txBody>
      </p:sp>
      <p:sp>
        <p:nvSpPr>
          <p:cNvPr id="3" name="İçerik Yer Tutucusu 2">
            <a:extLst>
              <a:ext uri="{FF2B5EF4-FFF2-40B4-BE49-F238E27FC236}">
                <a16:creationId xmlns:a16="http://schemas.microsoft.com/office/drawing/2014/main" xmlns="" id="{3C83A5DA-E411-4878-A55E-3259B6FA7607}"/>
              </a:ext>
            </a:extLst>
          </p:cNvPr>
          <p:cNvSpPr>
            <a:spLocks noGrp="1"/>
          </p:cNvSpPr>
          <p:nvPr>
            <p:ph idx="1"/>
          </p:nvPr>
        </p:nvSpPr>
        <p:spPr>
          <a:xfrm>
            <a:off x="815182" y="2459421"/>
            <a:ext cx="8595360" cy="4351337"/>
          </a:xfrm>
        </p:spPr>
        <p:txBody>
          <a:bodyPr vert="horz" lIns="91440" tIns="45720" rIns="91440" bIns="45720" rtlCol="0" anchor="t">
            <a:normAutofit/>
          </a:bodyPr>
          <a:lstStyle/>
          <a:p>
            <a:pPr marL="0" indent="0">
              <a:buNone/>
            </a:pPr>
            <a:r>
              <a:rPr lang="tr-TR" dirty="0">
                <a:ea typeface="+mn-lt"/>
                <a:cs typeface="+mn-lt"/>
              </a:rPr>
              <a:t>• Doğum öncesinde oluşan nedenler, </a:t>
            </a:r>
            <a:endParaRPr lang="tr-TR">
              <a:cs typeface="Calibri" panose="020F0502020204030204"/>
            </a:endParaRPr>
          </a:p>
          <a:p>
            <a:pPr marL="0" indent="0">
              <a:buNone/>
            </a:pPr>
            <a:r>
              <a:rPr lang="tr-TR" dirty="0">
                <a:ea typeface="+mn-lt"/>
                <a:cs typeface="+mn-lt"/>
              </a:rPr>
              <a:t>• Doğum anında oluşan nedenler, </a:t>
            </a:r>
            <a:endParaRPr lang="tr-TR">
              <a:cs typeface="Calibri" panose="020F0502020204030204"/>
            </a:endParaRPr>
          </a:p>
          <a:p>
            <a:pPr marL="0" indent="0">
              <a:buNone/>
            </a:pPr>
            <a:r>
              <a:rPr lang="tr-TR" dirty="0">
                <a:ea typeface="+mn-lt"/>
                <a:cs typeface="+mn-lt"/>
              </a:rPr>
              <a:t>• Doğum sonrasında oluşan nedenler.</a:t>
            </a:r>
            <a:endParaRPr lang="tr-TR" dirty="0">
              <a:cs typeface="Calibri" panose="020F0502020204030204"/>
            </a:endParaRPr>
          </a:p>
        </p:txBody>
      </p:sp>
    </p:spTree>
    <p:extLst>
      <p:ext uri="{BB962C8B-B14F-4D97-AF65-F5344CB8AC3E}">
        <p14:creationId xmlns:p14="http://schemas.microsoft.com/office/powerpoint/2010/main" val="1809046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1720" y="0"/>
            <a:ext cx="9860280" cy="6858000"/>
          </a:xfrm>
        </p:spPr>
      </p:pic>
    </p:spTree>
    <p:extLst>
      <p:ext uri="{BB962C8B-B14F-4D97-AF65-F5344CB8AC3E}">
        <p14:creationId xmlns:p14="http://schemas.microsoft.com/office/powerpoint/2010/main" val="424352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A7A4AA7-DEA4-4722-90D9-33D8C4A1B709}"/>
              </a:ext>
            </a:extLst>
          </p:cNvPr>
          <p:cNvSpPr>
            <a:spLocks noGrp="1"/>
          </p:cNvSpPr>
          <p:nvPr>
            <p:ph type="title"/>
          </p:nvPr>
        </p:nvSpPr>
        <p:spPr>
          <a:xfrm>
            <a:off x="1003080" y="983986"/>
            <a:ext cx="9692640" cy="1325562"/>
          </a:xfrm>
        </p:spPr>
        <p:txBody>
          <a:bodyPr>
            <a:normAutofit fontScale="90000"/>
          </a:bodyPr>
          <a:lstStyle/>
          <a:p>
            <a:r>
              <a:rPr lang="tr-TR" b="1" dirty="0">
                <a:cs typeface="Calibri Light"/>
              </a:rPr>
              <a:t>ÖZEL GEREKSİNİMLİ ÇOCUĞA SAHİP AİLELERİN YAŞADIĞI SORUNLAR</a:t>
            </a:r>
          </a:p>
        </p:txBody>
      </p:sp>
      <p:sp>
        <p:nvSpPr>
          <p:cNvPr id="3" name="İçerik Yer Tutucusu 2">
            <a:extLst>
              <a:ext uri="{FF2B5EF4-FFF2-40B4-BE49-F238E27FC236}">
                <a16:creationId xmlns:a16="http://schemas.microsoft.com/office/drawing/2014/main" xmlns="" id="{C895463E-D906-4AD0-BBD1-11AE669DFACC}"/>
              </a:ext>
            </a:extLst>
          </p:cNvPr>
          <p:cNvSpPr>
            <a:spLocks noGrp="1"/>
          </p:cNvSpPr>
          <p:nvPr>
            <p:ph idx="1"/>
          </p:nvPr>
        </p:nvSpPr>
        <p:spPr>
          <a:xfrm>
            <a:off x="701155" y="2720196"/>
            <a:ext cx="8595360" cy="4351337"/>
          </a:xfrm>
        </p:spPr>
        <p:txBody>
          <a:bodyPr vert="horz" lIns="91440" tIns="45720" rIns="91440" bIns="45720" rtlCol="0" anchor="t">
            <a:normAutofit/>
          </a:bodyPr>
          <a:lstStyle/>
          <a:p>
            <a:pPr marL="0" indent="0">
              <a:buNone/>
            </a:pPr>
            <a:r>
              <a:rPr lang="tr-TR" dirty="0">
                <a:ea typeface="+mn-lt"/>
                <a:cs typeface="+mn-lt"/>
              </a:rPr>
              <a:t>Özel </a:t>
            </a:r>
            <a:r>
              <a:rPr lang="tr-TR" dirty="0" err="1">
                <a:ea typeface="+mn-lt"/>
                <a:cs typeface="+mn-lt"/>
              </a:rPr>
              <a:t>gereksinimli</a:t>
            </a:r>
            <a:r>
              <a:rPr lang="tr-TR" dirty="0">
                <a:ea typeface="+mn-lt"/>
                <a:cs typeface="+mn-lt"/>
              </a:rPr>
              <a:t> bir çocuğun olması aileler için uzun ve yorucu bir yolculuğun başladığı anlamına gelmektedir.</a:t>
            </a:r>
          </a:p>
          <a:p>
            <a:pPr marL="0" indent="0">
              <a:buNone/>
            </a:pPr>
            <a:endParaRPr lang="tr-TR" dirty="0">
              <a:cs typeface="Calibri" panose="020F0502020204030204"/>
            </a:endParaRPr>
          </a:p>
          <a:p>
            <a:pPr>
              <a:buNone/>
            </a:pPr>
            <a:r>
              <a:rPr lang="tr-TR" dirty="0">
                <a:ea typeface="+mn-lt"/>
                <a:cs typeface="+mn-lt"/>
              </a:rPr>
              <a:t> Ailelerin karşılaştığı sorunları 4 kategoriye ayırmıştır: </a:t>
            </a:r>
            <a:endParaRPr lang="tr-TR">
              <a:ea typeface="+mn-lt"/>
              <a:cs typeface="+mn-lt"/>
            </a:endParaRPr>
          </a:p>
          <a:p>
            <a:pPr>
              <a:buNone/>
            </a:pPr>
            <a:r>
              <a:rPr lang="tr-TR" dirty="0">
                <a:ea typeface="+mn-lt"/>
                <a:cs typeface="+mn-lt"/>
              </a:rPr>
              <a:t>• Ailenin çevre ile ilişkilerin azalması</a:t>
            </a:r>
            <a:endParaRPr lang="tr-TR" dirty="0"/>
          </a:p>
          <a:p>
            <a:pPr>
              <a:buNone/>
            </a:pPr>
            <a:r>
              <a:rPr lang="tr-TR" dirty="0">
                <a:ea typeface="+mn-lt"/>
                <a:cs typeface="+mn-lt"/>
              </a:rPr>
              <a:t>• Maddi sorunlar</a:t>
            </a:r>
            <a:endParaRPr lang="tr-TR" dirty="0"/>
          </a:p>
          <a:p>
            <a:pPr>
              <a:buNone/>
            </a:pPr>
            <a:r>
              <a:rPr lang="tr-TR" dirty="0">
                <a:ea typeface="+mn-lt"/>
                <a:cs typeface="+mn-lt"/>
              </a:rPr>
              <a:t>• Psikolojik sorunlar  </a:t>
            </a:r>
            <a:endParaRPr lang="tr-TR"/>
          </a:p>
          <a:p>
            <a:pPr>
              <a:buNone/>
            </a:pPr>
            <a:r>
              <a:rPr lang="tr-TR" dirty="0">
                <a:ea typeface="+mn-lt"/>
                <a:cs typeface="+mn-lt"/>
              </a:rPr>
              <a:t>• Aile içi ilişkilerin bozulması </a:t>
            </a:r>
            <a:endParaRPr lang="tr-TR"/>
          </a:p>
          <a:p>
            <a:pPr marL="0" indent="0">
              <a:buNone/>
            </a:pPr>
            <a:endParaRPr lang="tr-TR" dirty="0">
              <a:cs typeface="Calibri" panose="020F0502020204030204"/>
            </a:endParaRPr>
          </a:p>
        </p:txBody>
      </p:sp>
    </p:spTree>
    <p:extLst>
      <p:ext uri="{BB962C8B-B14F-4D97-AF65-F5344CB8AC3E}">
        <p14:creationId xmlns:p14="http://schemas.microsoft.com/office/powerpoint/2010/main" val="3216398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9F428BB-BB74-4DB2-BA63-2E1BDF4E9F81}"/>
              </a:ext>
            </a:extLst>
          </p:cNvPr>
          <p:cNvSpPr>
            <a:spLocks noGrp="1"/>
          </p:cNvSpPr>
          <p:nvPr>
            <p:ph type="title"/>
          </p:nvPr>
        </p:nvSpPr>
        <p:spPr>
          <a:xfrm>
            <a:off x="1038527" y="457726"/>
            <a:ext cx="9692640" cy="1325562"/>
          </a:xfrm>
        </p:spPr>
        <p:txBody>
          <a:bodyPr/>
          <a:lstStyle/>
          <a:p>
            <a:r>
              <a:rPr lang="tr-TR" b="1" dirty="0">
                <a:ea typeface="+mj-lt"/>
                <a:cs typeface="+mj-lt"/>
              </a:rPr>
              <a:t>Ailenin Özel Gereksinime Uyum Süreci</a:t>
            </a:r>
            <a:endParaRPr lang="tr-TR" dirty="0"/>
          </a:p>
        </p:txBody>
      </p:sp>
      <p:sp>
        <p:nvSpPr>
          <p:cNvPr id="3" name="İçerik Yer Tutucusu 2">
            <a:extLst>
              <a:ext uri="{FF2B5EF4-FFF2-40B4-BE49-F238E27FC236}">
                <a16:creationId xmlns:a16="http://schemas.microsoft.com/office/drawing/2014/main" xmlns="" id="{B17F24BA-38FA-4FBC-9268-9EDB07C3836B}"/>
              </a:ext>
            </a:extLst>
          </p:cNvPr>
          <p:cNvSpPr>
            <a:spLocks noGrp="1"/>
          </p:cNvSpPr>
          <p:nvPr>
            <p:ph idx="1"/>
          </p:nvPr>
        </p:nvSpPr>
        <p:spPr>
          <a:xfrm>
            <a:off x="480998" y="2076485"/>
            <a:ext cx="9302446" cy="5012696"/>
          </a:xfrm>
        </p:spPr>
        <p:txBody>
          <a:bodyPr vert="horz" lIns="91440" tIns="45720" rIns="91440" bIns="45720" rtlCol="0" anchor="t">
            <a:normAutofit/>
          </a:bodyPr>
          <a:lstStyle/>
          <a:p>
            <a:pPr>
              <a:buNone/>
            </a:pPr>
            <a:r>
              <a:rPr lang="tr-TR" dirty="0">
                <a:ea typeface="+mn-lt"/>
                <a:cs typeface="+mn-lt"/>
              </a:rPr>
              <a:t>  Özel </a:t>
            </a:r>
            <a:r>
              <a:rPr lang="tr-TR" dirty="0" err="1">
                <a:ea typeface="+mn-lt"/>
                <a:cs typeface="+mn-lt"/>
              </a:rPr>
              <a:t>gereksinimli</a:t>
            </a:r>
            <a:r>
              <a:rPr lang="tr-TR" dirty="0">
                <a:ea typeface="+mn-lt"/>
                <a:cs typeface="+mn-lt"/>
              </a:rPr>
              <a:t> çocukların ebeveynlerinin bu dönemde yaşadığı durumlar benzerlikler veya farklılıklar gösterebilir. Ailelerin tepkilerini etkileyen bazı faktörler vardır:</a:t>
            </a:r>
            <a:endParaRPr lang="tr-TR" dirty="0"/>
          </a:p>
          <a:p>
            <a:pPr marL="0" indent="0"/>
            <a:endParaRPr lang="tr-TR" dirty="0">
              <a:ea typeface="+mn-lt"/>
              <a:cs typeface="+mn-lt"/>
            </a:endParaRPr>
          </a:p>
          <a:p>
            <a:pPr marL="0" indent="0"/>
            <a:r>
              <a:rPr lang="tr-TR" dirty="0">
                <a:ea typeface="+mn-lt"/>
                <a:cs typeface="+mn-lt"/>
              </a:rPr>
              <a:t>Ailenin kültürel yapısı ve büyüklüğü</a:t>
            </a:r>
            <a:endParaRPr lang="tr-TR" dirty="0"/>
          </a:p>
          <a:p>
            <a:pPr marL="0" indent="0"/>
            <a:r>
              <a:rPr lang="tr-TR" dirty="0">
                <a:ea typeface="+mn-lt"/>
                <a:cs typeface="+mn-lt"/>
              </a:rPr>
              <a:t>Eşlerin evlilik uyumları</a:t>
            </a:r>
          </a:p>
          <a:p>
            <a:pPr marL="0" indent="0"/>
            <a:r>
              <a:rPr lang="tr-TR" dirty="0">
                <a:ea typeface="+mn-lt"/>
                <a:cs typeface="+mn-lt"/>
              </a:rPr>
              <a:t>Ailelerin problemlerle baş etme kapasiteleri</a:t>
            </a:r>
          </a:p>
          <a:p>
            <a:pPr marL="0" indent="0"/>
            <a:r>
              <a:rPr lang="tr-TR" dirty="0">
                <a:ea typeface="+mn-lt"/>
                <a:cs typeface="+mn-lt"/>
              </a:rPr>
              <a:t>Aile üyelerinin ekonomik düzeyi</a:t>
            </a:r>
          </a:p>
        </p:txBody>
      </p:sp>
    </p:spTree>
    <p:extLst>
      <p:ext uri="{BB962C8B-B14F-4D97-AF65-F5344CB8AC3E}">
        <p14:creationId xmlns:p14="http://schemas.microsoft.com/office/powerpoint/2010/main" val="1499145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27126E7-9F4C-420C-9F48-D72831910D3E}"/>
              </a:ext>
            </a:extLst>
          </p:cNvPr>
          <p:cNvSpPr>
            <a:spLocks noGrp="1"/>
          </p:cNvSpPr>
          <p:nvPr>
            <p:ph type="title"/>
          </p:nvPr>
        </p:nvSpPr>
        <p:spPr/>
        <p:txBody>
          <a:bodyPr/>
          <a:lstStyle/>
          <a:p>
            <a:r>
              <a:rPr lang="tr-TR" b="1" dirty="0">
                <a:ea typeface="+mj-lt"/>
                <a:cs typeface="+mj-lt"/>
              </a:rPr>
              <a:t>Ailenin Uyum Süreci</a:t>
            </a:r>
            <a:endParaRPr lang="tr-TR" b="1">
              <a:cs typeface="Calibri Light"/>
            </a:endParaRPr>
          </a:p>
        </p:txBody>
      </p:sp>
      <p:sp>
        <p:nvSpPr>
          <p:cNvPr id="3" name="İçerik Yer Tutucusu 2">
            <a:extLst>
              <a:ext uri="{FF2B5EF4-FFF2-40B4-BE49-F238E27FC236}">
                <a16:creationId xmlns:a16="http://schemas.microsoft.com/office/drawing/2014/main" xmlns="" id="{AEFE3371-5693-463B-B8A6-8B49CFA65B17}"/>
              </a:ext>
            </a:extLst>
          </p:cNvPr>
          <p:cNvSpPr>
            <a:spLocks noGrp="1"/>
          </p:cNvSpPr>
          <p:nvPr>
            <p:ph idx="1"/>
          </p:nvPr>
        </p:nvSpPr>
        <p:spPr>
          <a:xfrm>
            <a:off x="836218" y="1867517"/>
            <a:ext cx="8349824" cy="4782659"/>
          </a:xfrm>
        </p:spPr>
        <p:txBody>
          <a:bodyPr vert="horz" lIns="91440" tIns="45720" rIns="91440" bIns="45720" rtlCol="0" anchor="t">
            <a:normAutofit/>
          </a:bodyPr>
          <a:lstStyle/>
          <a:p>
            <a:pPr marL="0" indent="0">
              <a:buNone/>
            </a:pPr>
            <a:r>
              <a:rPr lang="tr-TR" dirty="0">
                <a:ea typeface="+mn-lt"/>
                <a:cs typeface="+mn-lt"/>
              </a:rPr>
              <a:t>•Aile sırayla bu süreçleri geçemeyebilir.</a:t>
            </a:r>
            <a:endParaRPr lang="tr-TR" dirty="0">
              <a:cs typeface="Calibri"/>
            </a:endParaRPr>
          </a:p>
          <a:p>
            <a:pPr marL="0" indent="0">
              <a:buNone/>
            </a:pPr>
            <a:r>
              <a:rPr lang="tr-TR" dirty="0">
                <a:ea typeface="+mn-lt"/>
                <a:cs typeface="+mn-lt"/>
              </a:rPr>
              <a:t>•Bazı dönemlerde gerilemeler gözlenebilir.</a:t>
            </a:r>
            <a:endParaRPr lang="tr-TR" dirty="0">
              <a:cs typeface="Calibri" panose="020F0502020204030204"/>
            </a:endParaRPr>
          </a:p>
          <a:p>
            <a:pPr marL="0" indent="0">
              <a:buNone/>
            </a:pPr>
            <a:r>
              <a:rPr lang="tr-TR" dirty="0">
                <a:ea typeface="+mn-lt"/>
                <a:cs typeface="+mn-lt"/>
              </a:rPr>
              <a:t>•Bu evrelerin süresi ailelere göre uzun veya kısa zaman alabilir.</a:t>
            </a:r>
            <a:endParaRPr lang="tr-TR" dirty="0">
              <a:cs typeface="Calibri" panose="020F0502020204030204"/>
            </a:endParaRPr>
          </a:p>
          <a:p>
            <a:pPr marL="0" indent="0">
              <a:buNone/>
            </a:pPr>
            <a:endParaRPr lang="tr-TR" dirty="0">
              <a:ea typeface="+mn-lt"/>
              <a:cs typeface="+mn-lt"/>
            </a:endParaRPr>
          </a:p>
          <a:p>
            <a:pPr marL="0" indent="0">
              <a:buNone/>
            </a:pPr>
            <a:r>
              <a:rPr lang="tr-TR" dirty="0">
                <a:ea typeface="+mn-lt"/>
                <a:cs typeface="+mn-lt"/>
              </a:rPr>
              <a:t>1.Şok ve İnkar </a:t>
            </a:r>
            <a:endParaRPr lang="tr-TR" dirty="0">
              <a:cs typeface="Calibri" panose="020F0502020204030204"/>
            </a:endParaRPr>
          </a:p>
          <a:p>
            <a:pPr marL="0" indent="0">
              <a:buNone/>
            </a:pPr>
            <a:r>
              <a:rPr lang="tr-TR" dirty="0">
                <a:ea typeface="+mn-lt"/>
                <a:cs typeface="+mn-lt"/>
              </a:rPr>
              <a:t>2.Öfke ve Kızgınlık </a:t>
            </a:r>
            <a:endParaRPr lang="tr-TR">
              <a:ea typeface="+mn-lt"/>
              <a:cs typeface="+mn-lt"/>
            </a:endParaRPr>
          </a:p>
          <a:p>
            <a:pPr marL="0" indent="0">
              <a:buNone/>
            </a:pPr>
            <a:r>
              <a:rPr lang="tr-TR" dirty="0">
                <a:ea typeface="+mn-lt"/>
                <a:cs typeface="+mn-lt"/>
              </a:rPr>
              <a:t>3.Pazarlık ve Depresyon </a:t>
            </a:r>
            <a:endParaRPr lang="tr-TR">
              <a:cs typeface="Calibri" panose="020F0502020204030204"/>
            </a:endParaRPr>
          </a:p>
          <a:p>
            <a:pPr marL="0" indent="0">
              <a:buNone/>
            </a:pPr>
            <a:r>
              <a:rPr lang="tr-TR" dirty="0">
                <a:ea typeface="+mn-lt"/>
                <a:cs typeface="+mn-lt"/>
              </a:rPr>
              <a:t>4.Kabul </a:t>
            </a:r>
            <a:endParaRPr lang="tr-TR">
              <a:cs typeface="Calibri" panose="020F0502020204030204"/>
            </a:endParaRPr>
          </a:p>
          <a:p>
            <a:endParaRPr lang="tr-TR" dirty="0">
              <a:cs typeface="Calibri"/>
            </a:endParaRPr>
          </a:p>
        </p:txBody>
      </p:sp>
    </p:spTree>
    <p:extLst>
      <p:ext uri="{BB962C8B-B14F-4D97-AF65-F5344CB8AC3E}">
        <p14:creationId xmlns:p14="http://schemas.microsoft.com/office/powerpoint/2010/main" val="2457602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493921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6C45E4A-4774-4839-BF63-2B7585D0ED9F}"/>
              </a:ext>
            </a:extLst>
          </p:cNvPr>
          <p:cNvSpPr>
            <a:spLocks noGrp="1"/>
          </p:cNvSpPr>
          <p:nvPr>
            <p:ph type="title"/>
          </p:nvPr>
        </p:nvSpPr>
        <p:spPr>
          <a:xfrm>
            <a:off x="775769" y="667932"/>
            <a:ext cx="9692640" cy="1700364"/>
          </a:xfrm>
        </p:spPr>
        <p:txBody>
          <a:bodyPr>
            <a:normAutofit fontScale="90000"/>
          </a:bodyPr>
          <a:lstStyle/>
          <a:p>
            <a:r>
              <a:rPr lang="tr-TR" b="1" dirty="0" smtClean="0">
                <a:cs typeface="Calibri Light"/>
              </a:rPr>
              <a:t/>
            </a:r>
            <a:br>
              <a:rPr lang="tr-TR" b="1" dirty="0" smtClean="0">
                <a:cs typeface="Calibri Light"/>
              </a:rPr>
            </a:br>
            <a:r>
              <a:rPr lang="tr-TR" b="1" dirty="0">
                <a:cs typeface="Calibri Light"/>
              </a:rPr>
              <a:t/>
            </a:r>
            <a:br>
              <a:rPr lang="tr-TR" b="1" dirty="0">
                <a:cs typeface="Calibri Light"/>
              </a:rPr>
            </a:br>
            <a:r>
              <a:rPr lang="tr-TR" b="1" dirty="0" smtClean="0">
                <a:cs typeface="Calibri Light"/>
              </a:rPr>
              <a:t>ÖZEL GEREKSİNİMLİ ÇOCUĞA SAHİP AİLELER İÇİN SOSYAL DESTEK</a:t>
            </a:r>
            <a:endParaRPr lang="tr-TR" b="1" dirty="0">
              <a:cs typeface="Calibri Light"/>
            </a:endParaRPr>
          </a:p>
        </p:txBody>
      </p:sp>
      <p:sp>
        <p:nvSpPr>
          <p:cNvPr id="3" name="İçerik Yer Tutucusu 2">
            <a:extLst>
              <a:ext uri="{FF2B5EF4-FFF2-40B4-BE49-F238E27FC236}">
                <a16:creationId xmlns:a16="http://schemas.microsoft.com/office/drawing/2014/main" xmlns="" id="{C9994C76-2D20-4B54-9609-04945E519762}"/>
              </a:ext>
            </a:extLst>
          </p:cNvPr>
          <p:cNvSpPr>
            <a:spLocks noGrp="1"/>
          </p:cNvSpPr>
          <p:nvPr>
            <p:ph idx="1"/>
          </p:nvPr>
        </p:nvSpPr>
        <p:spPr>
          <a:xfrm>
            <a:off x="473596" y="2630213"/>
            <a:ext cx="8595360" cy="4351337"/>
          </a:xfrm>
        </p:spPr>
        <p:txBody>
          <a:bodyPr vert="horz" lIns="91440" tIns="45720" rIns="91440" bIns="45720" rtlCol="0" anchor="t">
            <a:normAutofit/>
          </a:bodyPr>
          <a:lstStyle/>
          <a:p>
            <a:pPr marL="0" indent="0">
              <a:buNone/>
            </a:pPr>
            <a:endParaRPr lang="tr-TR" dirty="0" smtClean="0">
              <a:ea typeface="+mn-lt"/>
              <a:cs typeface="+mn-lt"/>
            </a:endParaRPr>
          </a:p>
          <a:p>
            <a:pPr marL="0" indent="0">
              <a:buNone/>
            </a:pPr>
            <a:r>
              <a:rPr lang="tr-TR" dirty="0" smtClean="0">
                <a:ea typeface="+mn-lt"/>
                <a:cs typeface="+mn-lt"/>
              </a:rPr>
              <a:t>Kişiye </a:t>
            </a:r>
            <a:r>
              <a:rPr lang="tr-TR" dirty="0">
                <a:ea typeface="+mn-lt"/>
                <a:cs typeface="+mn-lt"/>
              </a:rPr>
              <a:t>olumsuz durumlarla daha kolay baş etmeyi sağlayan sosyal destek, yaşam için önemli bir gereksinimdir. Toplum bireyleri yaşamda zaman zaman sosyal desteğe ihtiyaç duyabilmektedirler. Özel </a:t>
            </a:r>
            <a:r>
              <a:rPr lang="tr-TR" dirty="0" err="1">
                <a:ea typeface="+mn-lt"/>
                <a:cs typeface="+mn-lt"/>
              </a:rPr>
              <a:t>gereksinimli</a:t>
            </a:r>
            <a:r>
              <a:rPr lang="tr-TR" dirty="0">
                <a:ea typeface="+mn-lt"/>
                <a:cs typeface="+mn-lt"/>
              </a:rPr>
              <a:t> bir çocuğa sahip olma durumu da bu durumlardan bir tanesidir. </a:t>
            </a:r>
            <a:endParaRPr lang="tr-TR" dirty="0"/>
          </a:p>
        </p:txBody>
      </p:sp>
    </p:spTree>
    <p:extLst>
      <p:ext uri="{BB962C8B-B14F-4D97-AF65-F5344CB8AC3E}">
        <p14:creationId xmlns:p14="http://schemas.microsoft.com/office/powerpoint/2010/main" val="35050268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6C45E4A-4774-4839-BF63-2B7585D0ED9F}"/>
              </a:ext>
            </a:extLst>
          </p:cNvPr>
          <p:cNvSpPr>
            <a:spLocks noGrp="1"/>
          </p:cNvSpPr>
          <p:nvPr>
            <p:ph type="title"/>
          </p:nvPr>
        </p:nvSpPr>
        <p:spPr/>
        <p:txBody>
          <a:bodyPr/>
          <a:lstStyle/>
          <a:p>
            <a:r>
              <a:rPr lang="tr-TR" b="1" dirty="0">
                <a:cs typeface="Calibri Light"/>
              </a:rPr>
              <a:t>Sosyal Destek Türleri</a:t>
            </a:r>
            <a:endParaRPr lang="tr-TR" b="1" dirty="0"/>
          </a:p>
        </p:txBody>
      </p:sp>
      <p:sp>
        <p:nvSpPr>
          <p:cNvPr id="3" name="İçerik Yer Tutucusu 2">
            <a:extLst>
              <a:ext uri="{FF2B5EF4-FFF2-40B4-BE49-F238E27FC236}">
                <a16:creationId xmlns:a16="http://schemas.microsoft.com/office/drawing/2014/main" xmlns="" id="{C9994C76-2D20-4B54-9609-04945E519762}"/>
              </a:ext>
            </a:extLst>
          </p:cNvPr>
          <p:cNvSpPr>
            <a:spLocks noGrp="1"/>
          </p:cNvSpPr>
          <p:nvPr>
            <p:ph idx="1"/>
          </p:nvPr>
        </p:nvSpPr>
        <p:spPr>
          <a:xfrm>
            <a:off x="644389" y="2144110"/>
            <a:ext cx="8595360" cy="4351337"/>
          </a:xfrm>
        </p:spPr>
        <p:txBody>
          <a:bodyPr vert="horz" lIns="91440" tIns="45720" rIns="91440" bIns="45720" rtlCol="0" anchor="t">
            <a:normAutofit/>
          </a:bodyPr>
          <a:lstStyle/>
          <a:p>
            <a:r>
              <a:rPr lang="tr-TR" dirty="0">
                <a:cs typeface="Calibri"/>
              </a:rPr>
              <a:t>Duygusal Destek:</a:t>
            </a:r>
          </a:p>
          <a:p>
            <a:pPr marL="0" indent="0">
              <a:buNone/>
            </a:pPr>
            <a:r>
              <a:rPr lang="tr-TR" dirty="0">
                <a:cs typeface="Calibri"/>
              </a:rPr>
              <a:t>Kişilerin kişisel sorunlarını ve özel konularını konuşup paylaşabileceği birilerinin varlığını içerir.</a:t>
            </a:r>
          </a:p>
          <a:p>
            <a:endParaRPr lang="tr-TR" dirty="0">
              <a:cs typeface="Calibri"/>
            </a:endParaRPr>
          </a:p>
          <a:p>
            <a:r>
              <a:rPr lang="tr-TR" dirty="0" err="1">
                <a:cs typeface="Calibri"/>
              </a:rPr>
              <a:t>Araçsal</a:t>
            </a:r>
            <a:r>
              <a:rPr lang="tr-TR" dirty="0">
                <a:cs typeface="Calibri"/>
              </a:rPr>
              <a:t> Destek:</a:t>
            </a:r>
          </a:p>
          <a:p>
            <a:pPr marL="0" indent="0">
              <a:buNone/>
            </a:pPr>
            <a:r>
              <a:rPr lang="tr-TR" dirty="0">
                <a:cs typeface="Calibri"/>
              </a:rPr>
              <a:t>Bilgi vermeyi, tavsiyede bulunmayı, geribildirimleri parasal ve materyal yardımını, bakım ve eğitimle ilgili yardımları içerir.</a:t>
            </a:r>
          </a:p>
        </p:txBody>
      </p:sp>
    </p:spTree>
    <p:extLst>
      <p:ext uri="{BB962C8B-B14F-4D97-AF65-F5344CB8AC3E}">
        <p14:creationId xmlns:p14="http://schemas.microsoft.com/office/powerpoint/2010/main" val="2651261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3A238C1-F135-45AD-8999-A102E0B593ED}"/>
              </a:ext>
            </a:extLst>
          </p:cNvPr>
          <p:cNvSpPr>
            <a:spLocks noGrp="1"/>
          </p:cNvSpPr>
          <p:nvPr>
            <p:ph type="title"/>
          </p:nvPr>
        </p:nvSpPr>
        <p:spPr/>
        <p:txBody>
          <a:bodyPr/>
          <a:lstStyle/>
          <a:p>
            <a:r>
              <a:rPr lang="tr-TR" b="1" dirty="0">
                <a:cs typeface="Calibri Light"/>
              </a:rPr>
              <a:t>Sosyal Desteğin İşlevleri</a:t>
            </a:r>
            <a:endParaRPr lang="tr-TR" b="1" dirty="0"/>
          </a:p>
        </p:txBody>
      </p:sp>
      <p:sp>
        <p:nvSpPr>
          <p:cNvPr id="3" name="İçerik Yer Tutucusu 2">
            <a:extLst>
              <a:ext uri="{FF2B5EF4-FFF2-40B4-BE49-F238E27FC236}">
                <a16:creationId xmlns:a16="http://schemas.microsoft.com/office/drawing/2014/main" xmlns="" id="{49C5A4A0-7A1F-465D-9401-BBB5CBFA3A20}"/>
              </a:ext>
            </a:extLst>
          </p:cNvPr>
          <p:cNvSpPr>
            <a:spLocks noGrp="1"/>
          </p:cNvSpPr>
          <p:nvPr>
            <p:ph idx="1"/>
          </p:nvPr>
        </p:nvSpPr>
        <p:spPr>
          <a:xfrm>
            <a:off x="762631" y="2288628"/>
            <a:ext cx="8595360" cy="4351337"/>
          </a:xfrm>
        </p:spPr>
        <p:txBody>
          <a:bodyPr vert="horz" lIns="91440" tIns="45720" rIns="91440" bIns="45720" rtlCol="0" anchor="t">
            <a:normAutofit/>
          </a:bodyPr>
          <a:lstStyle/>
          <a:p>
            <a:r>
              <a:rPr lang="tr-TR" dirty="0">
                <a:cs typeface="Calibri"/>
              </a:rPr>
              <a:t>Bireylerin gereksinim duydukları hizmetleri ve malzemeleri sağlayarak, duygusal rahatlık verir.</a:t>
            </a:r>
          </a:p>
          <a:p>
            <a:endParaRPr lang="tr-TR" dirty="0">
              <a:cs typeface="Calibri"/>
            </a:endParaRPr>
          </a:p>
          <a:p>
            <a:r>
              <a:rPr lang="tr-TR" dirty="0">
                <a:cs typeface="Calibri"/>
              </a:rPr>
              <a:t>Beklenen sorunlarla ilgili olarak bireylere rehberlik ederek, bu sorunlarla başa çıkma yollarını bulmasına yardımcı olur.</a:t>
            </a:r>
          </a:p>
        </p:txBody>
      </p:sp>
    </p:spTree>
    <p:extLst>
      <p:ext uri="{BB962C8B-B14F-4D97-AF65-F5344CB8AC3E}">
        <p14:creationId xmlns:p14="http://schemas.microsoft.com/office/powerpoint/2010/main" val="4193016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3D45B83-FCDC-47F7-98A4-2679173457DA}"/>
              </a:ext>
            </a:extLst>
          </p:cNvPr>
          <p:cNvSpPr>
            <a:spLocks noGrp="1"/>
          </p:cNvSpPr>
          <p:nvPr>
            <p:ph type="title"/>
          </p:nvPr>
        </p:nvSpPr>
        <p:spPr>
          <a:xfrm>
            <a:off x="723217" y="983243"/>
            <a:ext cx="9692640" cy="1325562"/>
          </a:xfrm>
        </p:spPr>
        <p:txBody>
          <a:bodyPr>
            <a:normAutofit/>
          </a:bodyPr>
          <a:lstStyle/>
          <a:p>
            <a:r>
              <a:rPr lang="tr-TR" b="1" dirty="0" smtClean="0">
                <a:cs typeface="Calibri Light"/>
              </a:rPr>
              <a:t>Özel </a:t>
            </a:r>
            <a:r>
              <a:rPr lang="tr-TR" b="1" dirty="0" err="1" smtClean="0">
                <a:cs typeface="Calibri Light"/>
              </a:rPr>
              <a:t>Gereksinimli</a:t>
            </a:r>
            <a:r>
              <a:rPr lang="tr-TR" b="1" dirty="0" smtClean="0">
                <a:cs typeface="Calibri Light"/>
              </a:rPr>
              <a:t> </a:t>
            </a:r>
            <a:r>
              <a:rPr lang="tr-TR" b="1" dirty="0" smtClean="0">
                <a:cs typeface="Calibri Light"/>
              </a:rPr>
              <a:t>Çocuğa Sahip Ailelerin Beklentileri</a:t>
            </a:r>
            <a:endParaRPr lang="tr-TR" b="1" dirty="0">
              <a:cs typeface="Calibri Light"/>
            </a:endParaRPr>
          </a:p>
        </p:txBody>
      </p:sp>
      <p:sp>
        <p:nvSpPr>
          <p:cNvPr id="3" name="İçerik Yer Tutucusu 2">
            <a:extLst>
              <a:ext uri="{FF2B5EF4-FFF2-40B4-BE49-F238E27FC236}">
                <a16:creationId xmlns:a16="http://schemas.microsoft.com/office/drawing/2014/main" xmlns="" id="{1DD7691B-EE7F-490B-B90E-928504BF741B}"/>
              </a:ext>
            </a:extLst>
          </p:cNvPr>
          <p:cNvSpPr>
            <a:spLocks noGrp="1"/>
          </p:cNvSpPr>
          <p:nvPr>
            <p:ph idx="1"/>
          </p:nvPr>
        </p:nvSpPr>
        <p:spPr>
          <a:xfrm>
            <a:off x="1117355" y="2656490"/>
            <a:ext cx="8595360" cy="4351337"/>
          </a:xfrm>
        </p:spPr>
        <p:txBody>
          <a:bodyPr vert="horz" lIns="91440" tIns="45720" rIns="91440" bIns="45720" rtlCol="0" anchor="t">
            <a:normAutofit/>
          </a:bodyPr>
          <a:lstStyle/>
          <a:p>
            <a:r>
              <a:rPr lang="tr-TR" dirty="0">
                <a:ea typeface="+mn-lt"/>
                <a:cs typeface="+mn-lt"/>
              </a:rPr>
              <a:t>Devletten</a:t>
            </a:r>
            <a:r>
              <a:rPr lang="tr-TR" b="1" dirty="0">
                <a:ea typeface="+mn-lt"/>
                <a:cs typeface="+mn-lt"/>
              </a:rPr>
              <a:t> </a:t>
            </a:r>
            <a:r>
              <a:rPr lang="tr-TR" dirty="0">
                <a:ea typeface="+mn-lt"/>
                <a:cs typeface="+mn-lt"/>
              </a:rPr>
              <a:t>Beklentiler</a:t>
            </a:r>
            <a:endParaRPr lang="tr-TR">
              <a:ea typeface="+mn-lt"/>
              <a:cs typeface="+mn-lt"/>
            </a:endParaRPr>
          </a:p>
          <a:p>
            <a:endParaRPr lang="tr-TR" dirty="0">
              <a:ea typeface="+mn-lt"/>
              <a:cs typeface="+mn-lt"/>
            </a:endParaRPr>
          </a:p>
          <a:p>
            <a:r>
              <a:rPr lang="tr-TR" dirty="0">
                <a:ea typeface="+mn-lt"/>
                <a:cs typeface="+mn-lt"/>
              </a:rPr>
              <a:t>Eğitim Beklentileri</a:t>
            </a:r>
          </a:p>
          <a:p>
            <a:endParaRPr lang="tr-TR" dirty="0">
              <a:ea typeface="+mn-lt"/>
              <a:cs typeface="+mn-lt"/>
            </a:endParaRPr>
          </a:p>
          <a:p>
            <a:r>
              <a:rPr lang="tr-TR" dirty="0">
                <a:ea typeface="+mn-lt"/>
                <a:cs typeface="+mn-lt"/>
              </a:rPr>
              <a:t>Sosyal Beklentiler</a:t>
            </a:r>
          </a:p>
          <a:p>
            <a:pPr marL="0" indent="0">
              <a:buNone/>
            </a:pPr>
            <a:endParaRPr lang="tr-TR" dirty="0">
              <a:ea typeface="+mn-lt"/>
              <a:cs typeface="+mn-lt"/>
            </a:endParaRPr>
          </a:p>
          <a:p>
            <a:r>
              <a:rPr lang="tr-TR" dirty="0">
                <a:ea typeface="+mn-lt"/>
                <a:cs typeface="+mn-lt"/>
              </a:rPr>
              <a:t>Özel Eğitim ve Rehabilitasyon Merkezlerinden Beklentileri </a:t>
            </a:r>
          </a:p>
          <a:p>
            <a:endParaRPr lang="tr-TR" b="1" dirty="0">
              <a:ea typeface="+mn-lt"/>
              <a:cs typeface="+mn-lt"/>
            </a:endParaRPr>
          </a:p>
          <a:p>
            <a:endParaRPr lang="tr-TR" b="1" dirty="0">
              <a:ea typeface="+mn-lt"/>
              <a:cs typeface="+mn-lt"/>
            </a:endParaRPr>
          </a:p>
        </p:txBody>
      </p:sp>
    </p:spTree>
    <p:extLst>
      <p:ext uri="{BB962C8B-B14F-4D97-AF65-F5344CB8AC3E}">
        <p14:creationId xmlns:p14="http://schemas.microsoft.com/office/powerpoint/2010/main" val="605665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B59C309-EED4-4E0C-9261-399CFE54B884}"/>
              </a:ext>
            </a:extLst>
          </p:cNvPr>
          <p:cNvSpPr>
            <a:spLocks noGrp="1"/>
          </p:cNvSpPr>
          <p:nvPr>
            <p:ph type="title"/>
          </p:nvPr>
        </p:nvSpPr>
        <p:spPr>
          <a:xfrm>
            <a:off x="854596" y="799312"/>
            <a:ext cx="9692640" cy="1325562"/>
          </a:xfrm>
        </p:spPr>
        <p:txBody>
          <a:bodyPr/>
          <a:lstStyle/>
          <a:p>
            <a:r>
              <a:rPr lang="tr-TR" b="1" dirty="0">
                <a:ea typeface="+mj-lt"/>
                <a:cs typeface="+mj-lt"/>
              </a:rPr>
              <a:t>Özel Gereksinimli Çocuğa Sahip Ailelerin Aile İçi Rolleri</a:t>
            </a:r>
            <a:endParaRPr lang="tr-TR" dirty="0"/>
          </a:p>
        </p:txBody>
      </p:sp>
      <p:sp>
        <p:nvSpPr>
          <p:cNvPr id="3" name="İçerik Yer Tutucusu 2">
            <a:extLst>
              <a:ext uri="{FF2B5EF4-FFF2-40B4-BE49-F238E27FC236}">
                <a16:creationId xmlns:a16="http://schemas.microsoft.com/office/drawing/2014/main" xmlns="" id="{C191BF44-E821-400A-B9F3-F2C5190998D4}"/>
              </a:ext>
            </a:extLst>
          </p:cNvPr>
          <p:cNvSpPr>
            <a:spLocks noGrp="1"/>
          </p:cNvSpPr>
          <p:nvPr>
            <p:ph idx="1"/>
          </p:nvPr>
        </p:nvSpPr>
        <p:spPr>
          <a:xfrm>
            <a:off x="552423" y="2801007"/>
            <a:ext cx="8595360" cy="3549924"/>
          </a:xfrm>
        </p:spPr>
        <p:txBody>
          <a:bodyPr vert="horz" lIns="91440" tIns="45720" rIns="91440" bIns="45720" rtlCol="0" anchor="t">
            <a:normAutofit/>
          </a:bodyPr>
          <a:lstStyle/>
          <a:p>
            <a:pPr marL="0" indent="0">
              <a:buNone/>
            </a:pPr>
            <a:r>
              <a:rPr lang="tr-TR" dirty="0">
                <a:ea typeface="+mn-lt"/>
                <a:cs typeface="+mn-lt"/>
              </a:rPr>
              <a:t>Aile içinde her bireye düşen bir takım roller vardır. Aileye özel </a:t>
            </a:r>
            <a:r>
              <a:rPr lang="tr-TR" dirty="0" err="1">
                <a:ea typeface="+mn-lt"/>
                <a:cs typeface="+mn-lt"/>
              </a:rPr>
              <a:t>gereksinimli</a:t>
            </a:r>
            <a:r>
              <a:rPr lang="tr-TR" dirty="0">
                <a:ea typeface="+mn-lt"/>
                <a:cs typeface="+mn-lt"/>
              </a:rPr>
              <a:t> bir bireyin katılmasıyla aile rollerinin yeniden yapılandırılması gerekir. Özel </a:t>
            </a:r>
            <a:r>
              <a:rPr lang="tr-TR" dirty="0" err="1">
                <a:ea typeface="+mn-lt"/>
                <a:cs typeface="+mn-lt"/>
              </a:rPr>
              <a:t>gereksinimli</a:t>
            </a:r>
            <a:r>
              <a:rPr lang="tr-TR" dirty="0">
                <a:ea typeface="+mn-lt"/>
                <a:cs typeface="+mn-lt"/>
              </a:rPr>
              <a:t> çocuğa sahip aileler çocuğun engelinin getirisi olarak  temel bakım veren, problem çözen, organize eden, eğitici, yol gösteren gibi daha birçok rolü üstlenir.</a:t>
            </a:r>
            <a:endParaRPr lang="tr-TR" dirty="0">
              <a:cs typeface="Calibri" panose="020F0502020204030204"/>
            </a:endParaRPr>
          </a:p>
        </p:txBody>
      </p:sp>
    </p:spTree>
    <p:extLst>
      <p:ext uri="{BB962C8B-B14F-4D97-AF65-F5344CB8AC3E}">
        <p14:creationId xmlns:p14="http://schemas.microsoft.com/office/powerpoint/2010/main" val="4272832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7" name="İçerik Yer Tutucusu 6"/>
          <p:cNvSpPr>
            <a:spLocks noGrp="1"/>
          </p:cNvSpPr>
          <p:nvPr>
            <p:ph idx="1"/>
          </p:nvPr>
        </p:nvSpPr>
        <p:spPr/>
        <p:txBody>
          <a:bodyPr/>
          <a:lstStyle/>
          <a:p>
            <a:endParaRPr lang="tr-TR" dirty="0"/>
          </a:p>
        </p:txBody>
      </p:sp>
      <p:pic>
        <p:nvPicPr>
          <p:cNvPr id="8" name="Resim 7"/>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406312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51A1AD7-2091-4B25-A10C-1720CB5A0D5F}"/>
              </a:ext>
            </a:extLst>
          </p:cNvPr>
          <p:cNvSpPr>
            <a:spLocks noGrp="1"/>
          </p:cNvSpPr>
          <p:nvPr>
            <p:ph type="title"/>
          </p:nvPr>
        </p:nvSpPr>
        <p:spPr>
          <a:xfrm>
            <a:off x="1093628" y="628519"/>
            <a:ext cx="9271834" cy="1325562"/>
          </a:xfrm>
        </p:spPr>
        <p:txBody>
          <a:bodyPr/>
          <a:lstStyle/>
          <a:p>
            <a:r>
              <a:rPr lang="tr-TR" b="1" dirty="0">
                <a:ea typeface="+mj-lt"/>
                <a:cs typeface="+mj-lt"/>
              </a:rPr>
              <a:t>PSİKOLOJİK DAYANIKLILIK NEDİR?</a:t>
            </a:r>
            <a:endParaRPr lang="tr-TR" dirty="0"/>
          </a:p>
        </p:txBody>
      </p:sp>
      <p:sp>
        <p:nvSpPr>
          <p:cNvPr id="3" name="İçerik Yer Tutucusu 2">
            <a:extLst>
              <a:ext uri="{FF2B5EF4-FFF2-40B4-BE49-F238E27FC236}">
                <a16:creationId xmlns:a16="http://schemas.microsoft.com/office/drawing/2014/main" xmlns="" id="{F3FB3AC5-87C6-47FD-AA7B-95BA8B3FEC1D}"/>
              </a:ext>
            </a:extLst>
          </p:cNvPr>
          <p:cNvSpPr>
            <a:spLocks noGrp="1"/>
          </p:cNvSpPr>
          <p:nvPr>
            <p:ph idx="1"/>
          </p:nvPr>
        </p:nvSpPr>
        <p:spPr>
          <a:xfrm>
            <a:off x="828320" y="2459421"/>
            <a:ext cx="8595360" cy="3379131"/>
          </a:xfrm>
        </p:spPr>
        <p:txBody>
          <a:bodyPr vert="horz" lIns="91440" tIns="45720" rIns="91440" bIns="45720" rtlCol="0" anchor="t">
            <a:normAutofit/>
          </a:bodyPr>
          <a:lstStyle/>
          <a:p>
            <a:pPr marL="0" indent="0">
              <a:buNone/>
            </a:pPr>
            <a:endParaRPr lang="tr-TR" dirty="0">
              <a:ea typeface="+mn-lt"/>
              <a:cs typeface="+mn-lt"/>
            </a:endParaRPr>
          </a:p>
          <a:p>
            <a:pPr marL="0" indent="0">
              <a:buNone/>
            </a:pPr>
            <a:r>
              <a:rPr lang="tr-TR" dirty="0">
                <a:ea typeface="+mn-lt"/>
                <a:cs typeface="+mn-lt"/>
              </a:rPr>
              <a:t>Psikolojik dayanıklılık kavramı bireyin uyum sağlama sürecini ifade etmektedir. Buna göre psikolojik olarak dayanıklı kişi yaşadığı olumsuz durumların üstesinden gelen, eski yaşantısına başarıyla dönebilen, yaşantısına uyum sağlayabilen kişidir.</a:t>
            </a:r>
            <a:endParaRPr lang="tr-TR" dirty="0">
              <a:cs typeface="Calibri" panose="020F0502020204030204"/>
            </a:endParaRPr>
          </a:p>
        </p:txBody>
      </p:sp>
    </p:spTree>
    <p:extLst>
      <p:ext uri="{BB962C8B-B14F-4D97-AF65-F5344CB8AC3E}">
        <p14:creationId xmlns:p14="http://schemas.microsoft.com/office/powerpoint/2010/main" val="3837437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A49EC92-C0FE-432D-B4AA-1089BA492C85}"/>
              </a:ext>
            </a:extLst>
          </p:cNvPr>
          <p:cNvSpPr>
            <a:spLocks noGrp="1"/>
          </p:cNvSpPr>
          <p:nvPr>
            <p:ph idx="1"/>
          </p:nvPr>
        </p:nvSpPr>
        <p:spPr>
          <a:xfrm>
            <a:off x="903889" y="1378935"/>
            <a:ext cx="8847083" cy="4390752"/>
          </a:xfrm>
        </p:spPr>
        <p:txBody>
          <a:bodyPr vert="horz" lIns="91440" tIns="45720" rIns="91440" bIns="45720" rtlCol="0" anchor="t">
            <a:normAutofit/>
          </a:bodyPr>
          <a:lstStyle/>
          <a:p>
            <a:pPr marL="0" indent="0">
              <a:buNone/>
            </a:pPr>
            <a:r>
              <a:rPr lang="tr-TR">
                <a:ea typeface="+mn-lt"/>
                <a:cs typeface="+mn-lt"/>
              </a:rPr>
              <a:t>Psikolojik dayanıklılık kavramının net bir tanımı yoktur </a:t>
            </a:r>
            <a:r>
              <a:rPr lang="tr-TR" dirty="0">
                <a:ea typeface="+mn-lt"/>
                <a:cs typeface="+mn-lt"/>
              </a:rPr>
              <a:t/>
            </a:r>
            <a:br>
              <a:rPr lang="tr-TR" dirty="0">
                <a:ea typeface="+mn-lt"/>
                <a:cs typeface="+mn-lt"/>
              </a:rPr>
            </a:br>
            <a:r>
              <a:rPr lang="tr-TR">
                <a:ea typeface="+mn-lt"/>
                <a:cs typeface="+mn-lt"/>
              </a:rPr>
              <a:t>fakat bu tanımların hepsinin ortak özelliği psikolojik dayanıklılığın bir süreci ifade etmesidir.  </a:t>
            </a:r>
            <a:endParaRPr lang="tr-TR"/>
          </a:p>
        </p:txBody>
      </p:sp>
    </p:spTree>
    <p:extLst>
      <p:ext uri="{BB962C8B-B14F-4D97-AF65-F5344CB8AC3E}">
        <p14:creationId xmlns:p14="http://schemas.microsoft.com/office/powerpoint/2010/main" val="3490194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4ADEEB3-0501-4833-AD04-BC314F0E4FB7}"/>
              </a:ext>
            </a:extLst>
          </p:cNvPr>
          <p:cNvSpPr>
            <a:spLocks noGrp="1"/>
          </p:cNvSpPr>
          <p:nvPr>
            <p:ph idx="1"/>
          </p:nvPr>
        </p:nvSpPr>
        <p:spPr>
          <a:xfrm>
            <a:off x="1022131" y="1523453"/>
            <a:ext cx="8308428" cy="5152751"/>
          </a:xfrm>
        </p:spPr>
        <p:txBody>
          <a:bodyPr vert="horz" lIns="91440" tIns="45720" rIns="91440" bIns="45720" rtlCol="0" anchor="t">
            <a:normAutofit/>
          </a:bodyPr>
          <a:lstStyle/>
          <a:p>
            <a:pPr marL="0" indent="0">
              <a:buNone/>
            </a:pPr>
            <a:r>
              <a:rPr lang="tr-TR" dirty="0">
                <a:ea typeface="+mn-lt"/>
                <a:cs typeface="+mn-lt"/>
              </a:rPr>
              <a:t>Aile; çocuğunun fizyolojik ihtiyaçlarını karşılayan, onu çeşitli zararlardan koruyan ve ona yaşanılabilen bir ortam hazırlayan olgudur. Bunları yapabilmek için özel bir çaba harcarlar. Özel </a:t>
            </a:r>
            <a:r>
              <a:rPr lang="tr-TR" dirty="0" err="1">
                <a:ea typeface="+mn-lt"/>
                <a:cs typeface="+mn-lt"/>
              </a:rPr>
              <a:t>gereksinimli</a:t>
            </a:r>
            <a:r>
              <a:rPr lang="tr-TR" dirty="0">
                <a:ea typeface="+mn-lt"/>
                <a:cs typeface="+mn-lt"/>
              </a:rPr>
              <a:t> çocuklara sahip ailelerde ise bu çaba olağanüstü düzeye çıkmaktadır. </a:t>
            </a:r>
            <a:endParaRPr lang="tr-TR" dirty="0"/>
          </a:p>
        </p:txBody>
      </p:sp>
    </p:spTree>
    <p:extLst>
      <p:ext uri="{BB962C8B-B14F-4D97-AF65-F5344CB8AC3E}">
        <p14:creationId xmlns:p14="http://schemas.microsoft.com/office/powerpoint/2010/main" val="2276645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C20ACD3-6D74-4E93-B700-2E0F3D56BAD3}"/>
              </a:ext>
            </a:extLst>
          </p:cNvPr>
          <p:cNvSpPr>
            <a:spLocks noGrp="1"/>
          </p:cNvSpPr>
          <p:nvPr>
            <p:ph idx="1"/>
          </p:nvPr>
        </p:nvSpPr>
        <p:spPr>
          <a:xfrm>
            <a:off x="969579" y="1457764"/>
            <a:ext cx="8045669" cy="3852097"/>
          </a:xfrm>
        </p:spPr>
        <p:txBody>
          <a:bodyPr vert="horz" lIns="91440" tIns="45720" rIns="91440" bIns="45720" rtlCol="0" anchor="t">
            <a:normAutofit/>
          </a:bodyPr>
          <a:lstStyle/>
          <a:p>
            <a:pPr marL="0" indent="0">
              <a:buNone/>
            </a:pPr>
            <a:r>
              <a:rPr lang="tr-TR" dirty="0">
                <a:ea typeface="+mn-lt"/>
                <a:cs typeface="+mn-lt"/>
              </a:rPr>
              <a:t>Özel </a:t>
            </a:r>
            <a:r>
              <a:rPr lang="tr-TR" dirty="0" err="1">
                <a:ea typeface="+mn-lt"/>
                <a:cs typeface="+mn-lt"/>
              </a:rPr>
              <a:t>gereksinimli</a:t>
            </a:r>
            <a:r>
              <a:rPr lang="tr-TR" dirty="0">
                <a:ea typeface="+mn-lt"/>
                <a:cs typeface="+mn-lt"/>
              </a:rPr>
              <a:t> çocuğa sahip ailelerde de belirtilen olumsuz durumlar fazlasıyla yaşanmaktadır. İlk olarak özel </a:t>
            </a:r>
            <a:r>
              <a:rPr lang="tr-TR" dirty="0" err="1">
                <a:ea typeface="+mn-lt"/>
                <a:cs typeface="+mn-lt"/>
              </a:rPr>
              <a:t>gereksinimli</a:t>
            </a:r>
            <a:r>
              <a:rPr lang="tr-TR" dirty="0">
                <a:ea typeface="+mn-lt"/>
                <a:cs typeface="+mn-lt"/>
              </a:rPr>
              <a:t> çocuğun ihtiyaçlarının özel bir şekilde karşılanması gerekmektedir. Bu ihtiyaçların getirisi olarak aile; yaşamını değiştirmek zorunda kalır.</a:t>
            </a:r>
            <a:endParaRPr lang="tr-TR" dirty="0"/>
          </a:p>
        </p:txBody>
      </p:sp>
    </p:spTree>
    <p:extLst>
      <p:ext uri="{BB962C8B-B14F-4D97-AF65-F5344CB8AC3E}">
        <p14:creationId xmlns:p14="http://schemas.microsoft.com/office/powerpoint/2010/main" val="40948281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D3866B8-015F-4B1D-809A-53EA523C09FE}"/>
              </a:ext>
            </a:extLst>
          </p:cNvPr>
          <p:cNvSpPr>
            <a:spLocks noGrp="1"/>
          </p:cNvSpPr>
          <p:nvPr>
            <p:ph type="title"/>
          </p:nvPr>
        </p:nvSpPr>
        <p:spPr>
          <a:xfrm>
            <a:off x="1209320" y="773036"/>
            <a:ext cx="9692640" cy="1325562"/>
          </a:xfrm>
        </p:spPr>
        <p:txBody>
          <a:bodyPr/>
          <a:lstStyle/>
          <a:p>
            <a:r>
              <a:rPr lang="tr-TR" b="1" dirty="0">
                <a:ea typeface="+mj-lt"/>
                <a:cs typeface="+mj-lt"/>
              </a:rPr>
              <a:t>Psikolojik Dayanıklılığı Etkileyen Faktörler</a:t>
            </a:r>
            <a:endParaRPr lang="tr-TR" dirty="0"/>
          </a:p>
        </p:txBody>
      </p:sp>
      <p:sp>
        <p:nvSpPr>
          <p:cNvPr id="3" name="İçerik Yer Tutucusu 2">
            <a:extLst>
              <a:ext uri="{FF2B5EF4-FFF2-40B4-BE49-F238E27FC236}">
                <a16:creationId xmlns:a16="http://schemas.microsoft.com/office/drawing/2014/main" xmlns="" id="{803DFA81-DE99-401B-84D8-90B7FE7C76D3}"/>
              </a:ext>
            </a:extLst>
          </p:cNvPr>
          <p:cNvSpPr>
            <a:spLocks noGrp="1"/>
          </p:cNvSpPr>
          <p:nvPr>
            <p:ph idx="1"/>
          </p:nvPr>
        </p:nvSpPr>
        <p:spPr>
          <a:xfrm>
            <a:off x="880872" y="2511972"/>
            <a:ext cx="8595360" cy="4351337"/>
          </a:xfrm>
        </p:spPr>
        <p:txBody>
          <a:bodyPr vert="horz" lIns="91440" tIns="45720" rIns="91440" bIns="45720" rtlCol="0" anchor="t">
            <a:normAutofit/>
          </a:bodyPr>
          <a:lstStyle/>
          <a:p>
            <a:r>
              <a:rPr lang="tr-TR" b="1" dirty="0">
                <a:ea typeface="+mn-lt"/>
                <a:cs typeface="+mn-lt"/>
              </a:rPr>
              <a:t>Risk Faktörleri</a:t>
            </a:r>
          </a:p>
          <a:p>
            <a:endParaRPr lang="tr-TR" b="1" dirty="0">
              <a:ea typeface="+mn-lt"/>
              <a:cs typeface="+mn-lt"/>
            </a:endParaRPr>
          </a:p>
          <a:p>
            <a:r>
              <a:rPr lang="tr-TR" b="1" dirty="0">
                <a:ea typeface="+mn-lt"/>
                <a:cs typeface="+mn-lt"/>
              </a:rPr>
              <a:t>Koruyucu Faktörler</a:t>
            </a:r>
          </a:p>
          <a:p>
            <a:pPr marL="0" indent="0">
              <a:buNone/>
            </a:pPr>
            <a:r>
              <a:rPr lang="tr-TR" b="1" dirty="0">
                <a:cs typeface="Calibri"/>
              </a:rPr>
              <a:t> </a:t>
            </a:r>
            <a:r>
              <a:rPr lang="tr-TR" dirty="0">
                <a:cs typeface="Calibri"/>
              </a:rPr>
              <a:t>  -</a:t>
            </a:r>
            <a:r>
              <a:rPr lang="tr-TR" dirty="0">
                <a:ea typeface="+mn-lt"/>
                <a:cs typeface="+mn-lt"/>
              </a:rPr>
              <a:t>Bireysel Koruyucu Faktörler</a:t>
            </a:r>
          </a:p>
          <a:p>
            <a:pPr marL="0" indent="0">
              <a:buNone/>
            </a:pPr>
            <a:r>
              <a:rPr lang="tr-TR" dirty="0">
                <a:ea typeface="+mn-lt"/>
                <a:cs typeface="+mn-lt"/>
              </a:rPr>
              <a:t>   -Ailesel Koruyucu Faktörler</a:t>
            </a:r>
          </a:p>
          <a:p>
            <a:pPr marL="0" indent="0">
              <a:buNone/>
            </a:pPr>
            <a:r>
              <a:rPr lang="tr-TR" dirty="0">
                <a:ea typeface="+mn-lt"/>
                <a:cs typeface="+mn-lt"/>
              </a:rPr>
              <a:t>   -Çevresel Koruyucu Faktörler</a:t>
            </a:r>
          </a:p>
        </p:txBody>
      </p:sp>
    </p:spTree>
    <p:extLst>
      <p:ext uri="{BB962C8B-B14F-4D97-AF65-F5344CB8AC3E}">
        <p14:creationId xmlns:p14="http://schemas.microsoft.com/office/powerpoint/2010/main" val="1206566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0469660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932E8A8-83B6-48D8-B137-804ABCD0A925}"/>
              </a:ext>
            </a:extLst>
          </p:cNvPr>
          <p:cNvSpPr>
            <a:spLocks noGrp="1"/>
          </p:cNvSpPr>
          <p:nvPr>
            <p:ph type="title"/>
          </p:nvPr>
        </p:nvSpPr>
        <p:spPr>
          <a:xfrm>
            <a:off x="959700" y="1718967"/>
            <a:ext cx="9692640" cy="1325562"/>
          </a:xfrm>
        </p:spPr>
        <p:txBody>
          <a:bodyPr>
            <a:normAutofit fontScale="90000"/>
          </a:bodyPr>
          <a:lstStyle/>
          <a:p>
            <a:r>
              <a:rPr lang="tr-TR" b="1" dirty="0">
                <a:ea typeface="+mj-lt"/>
                <a:cs typeface="+mj-lt"/>
              </a:rPr>
              <a:t/>
            </a:r>
            <a:br>
              <a:rPr lang="tr-TR" b="1" dirty="0">
                <a:ea typeface="+mj-lt"/>
                <a:cs typeface="+mj-lt"/>
              </a:rPr>
            </a:br>
            <a:r>
              <a:rPr lang="tr-TR" b="1" dirty="0">
                <a:ea typeface="+mj-lt"/>
                <a:cs typeface="+mj-lt"/>
              </a:rPr>
              <a:t/>
            </a:r>
            <a:br>
              <a:rPr lang="tr-TR" b="1" dirty="0">
                <a:ea typeface="+mj-lt"/>
                <a:cs typeface="+mj-lt"/>
              </a:rPr>
            </a:br>
            <a:r>
              <a:rPr lang="tr-TR" b="1" dirty="0">
                <a:ea typeface="+mj-lt"/>
                <a:cs typeface="+mj-lt"/>
              </a:rPr>
              <a:t>ÖZEL GEREKSİNİMLİ ÇOCUĞA SAHİP EBEVEYNLERİN PSİKOLOJİK DAYANIKLILIKLARI</a:t>
            </a:r>
            <a:br>
              <a:rPr lang="tr-TR" b="1" dirty="0">
                <a:ea typeface="+mj-lt"/>
                <a:cs typeface="+mj-lt"/>
              </a:rPr>
            </a:br>
            <a:endParaRPr lang="tr-TR" dirty="0">
              <a:ea typeface="+mj-lt"/>
              <a:cs typeface="+mj-lt"/>
            </a:endParaRPr>
          </a:p>
        </p:txBody>
      </p:sp>
      <p:sp>
        <p:nvSpPr>
          <p:cNvPr id="3" name="İçerik Yer Tutucusu 2">
            <a:extLst>
              <a:ext uri="{FF2B5EF4-FFF2-40B4-BE49-F238E27FC236}">
                <a16:creationId xmlns:a16="http://schemas.microsoft.com/office/drawing/2014/main" xmlns="" id="{4A2B676E-521E-4D4F-9928-8F7BAB3EF1E1}"/>
              </a:ext>
            </a:extLst>
          </p:cNvPr>
          <p:cNvSpPr>
            <a:spLocks noGrp="1"/>
          </p:cNvSpPr>
          <p:nvPr>
            <p:ph idx="1"/>
          </p:nvPr>
        </p:nvSpPr>
        <p:spPr>
          <a:xfrm>
            <a:off x="710079" y="2577662"/>
            <a:ext cx="8595360" cy="3418544"/>
          </a:xfrm>
        </p:spPr>
        <p:txBody>
          <a:bodyPr vert="horz" lIns="91440" tIns="45720" rIns="91440" bIns="45720" rtlCol="0" anchor="t">
            <a:normAutofit/>
          </a:bodyPr>
          <a:lstStyle/>
          <a:p>
            <a:endParaRPr lang="tr-TR"/>
          </a:p>
          <a:p>
            <a:pPr marL="0" indent="0">
              <a:buNone/>
            </a:pPr>
            <a:r>
              <a:rPr lang="tr-TR" dirty="0">
                <a:ea typeface="+mn-lt"/>
                <a:cs typeface="+mn-lt"/>
              </a:rPr>
              <a:t>Çocuk sahibi olmak hiç kuşkusuz, yaşamımızı en derinden etkileyen dönüm noktalarının başında gelmektedir. Özel </a:t>
            </a:r>
            <a:r>
              <a:rPr lang="tr-TR" dirty="0" err="1">
                <a:ea typeface="+mn-lt"/>
                <a:cs typeface="+mn-lt"/>
              </a:rPr>
              <a:t>gereksinimli</a:t>
            </a:r>
            <a:r>
              <a:rPr lang="tr-TR" dirty="0">
                <a:ea typeface="+mn-lt"/>
                <a:cs typeface="+mn-lt"/>
              </a:rPr>
              <a:t> çocuğa sahip olmanın aile üyeleri üzerindeki etkileri tipik gelişim gösteren çocuk sahibi olmaya kıyasla çok daha yoğun ve karmaşık olabilmektedir. </a:t>
            </a:r>
            <a:endParaRPr lang="tr-TR" dirty="0">
              <a:cs typeface="Calibri"/>
            </a:endParaRPr>
          </a:p>
        </p:txBody>
      </p:sp>
    </p:spTree>
    <p:extLst>
      <p:ext uri="{BB962C8B-B14F-4D97-AF65-F5344CB8AC3E}">
        <p14:creationId xmlns:p14="http://schemas.microsoft.com/office/powerpoint/2010/main" val="9830685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C8FE9DD-5DE0-44EF-9627-9DFBFA777046}"/>
              </a:ext>
            </a:extLst>
          </p:cNvPr>
          <p:cNvSpPr>
            <a:spLocks noGrp="1"/>
          </p:cNvSpPr>
          <p:nvPr>
            <p:ph type="title"/>
          </p:nvPr>
        </p:nvSpPr>
        <p:spPr>
          <a:xfrm>
            <a:off x="1091079" y="956967"/>
            <a:ext cx="9692640" cy="1325562"/>
          </a:xfrm>
        </p:spPr>
        <p:txBody>
          <a:bodyPr/>
          <a:lstStyle/>
          <a:p>
            <a:r>
              <a:rPr lang="tr-TR" b="1" dirty="0">
                <a:ea typeface="+mj-lt"/>
                <a:cs typeface="+mj-lt"/>
              </a:rPr>
              <a:t>Aile ve Toplum Boyutunda Psikolojik Dayanıklılık</a:t>
            </a:r>
            <a:endParaRPr lang="tr-TR" dirty="0"/>
          </a:p>
        </p:txBody>
      </p:sp>
      <p:sp>
        <p:nvSpPr>
          <p:cNvPr id="3" name="İçerik Yer Tutucusu 2">
            <a:extLst>
              <a:ext uri="{FF2B5EF4-FFF2-40B4-BE49-F238E27FC236}">
                <a16:creationId xmlns:a16="http://schemas.microsoft.com/office/drawing/2014/main" xmlns="" id="{72C3B53A-E9D1-4FB9-B8C8-F0D213C54A9B}"/>
              </a:ext>
            </a:extLst>
          </p:cNvPr>
          <p:cNvSpPr>
            <a:spLocks noGrp="1"/>
          </p:cNvSpPr>
          <p:nvPr>
            <p:ph idx="1"/>
          </p:nvPr>
        </p:nvSpPr>
        <p:spPr>
          <a:xfrm>
            <a:off x="762631" y="2709041"/>
            <a:ext cx="8595360" cy="3733855"/>
          </a:xfrm>
        </p:spPr>
        <p:txBody>
          <a:bodyPr vert="horz" lIns="91440" tIns="45720" rIns="91440" bIns="45720" rtlCol="0" anchor="t">
            <a:normAutofit/>
          </a:bodyPr>
          <a:lstStyle/>
          <a:p>
            <a:pPr marL="0" indent="0">
              <a:buNone/>
            </a:pPr>
            <a:r>
              <a:rPr lang="tr-TR" dirty="0">
                <a:ea typeface="+mn-lt"/>
                <a:cs typeface="+mn-lt"/>
              </a:rPr>
              <a:t>Özel </a:t>
            </a:r>
            <a:r>
              <a:rPr lang="tr-TR" dirty="0" err="1">
                <a:ea typeface="+mn-lt"/>
                <a:cs typeface="+mn-lt"/>
              </a:rPr>
              <a:t>gereksinimli</a:t>
            </a:r>
            <a:r>
              <a:rPr lang="tr-TR" dirty="0">
                <a:ea typeface="+mn-lt"/>
                <a:cs typeface="+mn-lt"/>
              </a:rPr>
              <a:t> çocuk sahibi ebeveynlerin karşılaştıkları güçlüklerle baş edebilmelerinde psikolojik dayanıklılıklarının önemli bir etkisi olduğu söylenebilir. Ebeveynlik rollerini ve yatırımlarını dengeleyebilen, çocuklarıyla etkileşimlerinde kendini yeterli hisseden ebeveynlerin yaşamda anlam bulmaları ve özel </a:t>
            </a:r>
            <a:r>
              <a:rPr lang="tr-TR" dirty="0" err="1">
                <a:ea typeface="+mn-lt"/>
                <a:cs typeface="+mn-lt"/>
              </a:rPr>
              <a:t>gereksinimli</a:t>
            </a:r>
            <a:r>
              <a:rPr lang="tr-TR" dirty="0">
                <a:ea typeface="+mn-lt"/>
                <a:cs typeface="+mn-lt"/>
              </a:rPr>
              <a:t> çocuklarının sorunlarıyla mücadele ederken psikolojik olarak daha dayanıklı olabilecekleri söylenebilir.</a:t>
            </a:r>
            <a:br>
              <a:rPr lang="tr-TR" dirty="0">
                <a:ea typeface="+mn-lt"/>
                <a:cs typeface="+mn-lt"/>
              </a:rPr>
            </a:br>
            <a:r>
              <a:rPr lang="tr-TR" dirty="0">
                <a:ea typeface="+mn-lt"/>
                <a:cs typeface="+mn-lt"/>
              </a:rPr>
              <a:t> </a:t>
            </a:r>
            <a:br>
              <a:rPr lang="tr-TR" dirty="0">
                <a:ea typeface="+mn-lt"/>
                <a:cs typeface="+mn-lt"/>
              </a:rPr>
            </a:br>
            <a:endParaRPr lang="tr-TR" dirty="0">
              <a:ea typeface="+mn-lt"/>
              <a:cs typeface="+mn-lt"/>
            </a:endParaRPr>
          </a:p>
        </p:txBody>
      </p:sp>
    </p:spTree>
    <p:extLst>
      <p:ext uri="{BB962C8B-B14F-4D97-AF65-F5344CB8AC3E}">
        <p14:creationId xmlns:p14="http://schemas.microsoft.com/office/powerpoint/2010/main" val="2304077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79DD506-9756-48CC-9B09-BF8CE37E3D7B}"/>
              </a:ext>
            </a:extLst>
          </p:cNvPr>
          <p:cNvSpPr>
            <a:spLocks noGrp="1"/>
          </p:cNvSpPr>
          <p:nvPr>
            <p:ph type="title"/>
          </p:nvPr>
        </p:nvSpPr>
        <p:spPr>
          <a:xfrm>
            <a:off x="1091079" y="2441553"/>
            <a:ext cx="9692640" cy="1325562"/>
          </a:xfrm>
        </p:spPr>
        <p:txBody>
          <a:bodyPr>
            <a:normAutofit fontScale="90000"/>
          </a:bodyPr>
          <a:lstStyle/>
          <a:p>
            <a:r>
              <a:rPr lang="tr-TR" dirty="0">
                <a:ea typeface="+mj-lt"/>
                <a:cs typeface="+mj-lt"/>
              </a:rPr>
              <a:t/>
            </a:r>
            <a:br>
              <a:rPr lang="tr-TR" dirty="0">
                <a:ea typeface="+mj-lt"/>
                <a:cs typeface="+mj-lt"/>
              </a:rPr>
            </a:br>
            <a:r>
              <a:rPr lang="tr-TR" dirty="0">
                <a:ea typeface="+mj-lt"/>
                <a:cs typeface="+mj-lt"/>
              </a:rPr>
              <a:t/>
            </a:r>
            <a:br>
              <a:rPr lang="tr-TR" dirty="0">
                <a:ea typeface="+mj-lt"/>
                <a:cs typeface="+mj-lt"/>
              </a:rPr>
            </a:br>
            <a:r>
              <a:rPr lang="tr-TR" b="1" dirty="0">
                <a:ea typeface="+mj-lt"/>
                <a:cs typeface="+mj-lt"/>
              </a:rPr>
              <a:t>Özel </a:t>
            </a:r>
            <a:r>
              <a:rPr lang="tr-TR" b="1" dirty="0" err="1">
                <a:ea typeface="+mj-lt"/>
                <a:cs typeface="+mj-lt"/>
              </a:rPr>
              <a:t>Gereksinimli</a:t>
            </a:r>
            <a:r>
              <a:rPr lang="tr-TR" b="1" dirty="0">
                <a:ea typeface="+mj-lt"/>
                <a:cs typeface="+mj-lt"/>
              </a:rPr>
              <a:t> Çocuğa Sahip Ailelerin Psikolojik Dayanıklılığı İle İlgili Çalışmalar</a:t>
            </a:r>
            <a:r>
              <a:rPr lang="tr-TR" dirty="0">
                <a:ea typeface="+mj-lt"/>
                <a:cs typeface="+mj-lt"/>
              </a:rPr>
              <a:t/>
            </a:r>
            <a:br>
              <a:rPr lang="tr-TR" dirty="0">
                <a:ea typeface="+mj-lt"/>
                <a:cs typeface="+mj-lt"/>
              </a:rPr>
            </a:br>
            <a:r>
              <a:rPr lang="tr-TR" dirty="0">
                <a:ea typeface="+mj-lt"/>
                <a:cs typeface="+mj-lt"/>
              </a:rPr>
              <a:t> </a:t>
            </a:r>
            <a:br>
              <a:rPr lang="tr-TR" dirty="0">
                <a:ea typeface="+mj-lt"/>
                <a:cs typeface="+mj-lt"/>
              </a:rPr>
            </a:br>
            <a:endParaRPr lang="tr-TR" dirty="0">
              <a:ea typeface="+mj-lt"/>
              <a:cs typeface="+mj-lt"/>
            </a:endParaRPr>
          </a:p>
        </p:txBody>
      </p:sp>
      <p:sp>
        <p:nvSpPr>
          <p:cNvPr id="3" name="İçerik Yer Tutucusu 2">
            <a:extLst>
              <a:ext uri="{FF2B5EF4-FFF2-40B4-BE49-F238E27FC236}">
                <a16:creationId xmlns:a16="http://schemas.microsoft.com/office/drawing/2014/main" xmlns="" id="{3BE71EAE-66A7-4502-8AAC-AE7FA7C4222E}"/>
              </a:ext>
            </a:extLst>
          </p:cNvPr>
          <p:cNvSpPr>
            <a:spLocks noGrp="1"/>
          </p:cNvSpPr>
          <p:nvPr>
            <p:ph idx="1"/>
          </p:nvPr>
        </p:nvSpPr>
        <p:spPr>
          <a:xfrm>
            <a:off x="513010" y="2866697"/>
            <a:ext cx="8595360" cy="4351337"/>
          </a:xfrm>
        </p:spPr>
        <p:txBody>
          <a:bodyPr vert="horz" lIns="91440" tIns="45720" rIns="91440" bIns="45720" rtlCol="0" anchor="t">
            <a:normAutofit/>
          </a:bodyPr>
          <a:lstStyle/>
          <a:p>
            <a:pPr marL="457200" indent="-457200"/>
            <a:r>
              <a:rPr lang="tr-TR">
                <a:cs typeface="Calibri" panose="020F0502020204030204"/>
              </a:rPr>
              <a:t>Ebeveynlerin psikolojik dayanıklılıklarıyla ilgili olarak, psikolojik dayanıklılığın farklı değişkenlerle ilişkisi hakkında araştırmalar yapılmıştır.</a:t>
            </a:r>
            <a:r>
              <a:rPr lang="tr-TR" dirty="0">
                <a:cs typeface="Calibri" panose="020F0502020204030204"/>
              </a:rPr>
              <a:t/>
            </a:r>
            <a:br>
              <a:rPr lang="tr-TR" dirty="0">
                <a:cs typeface="Calibri" panose="020F0502020204030204"/>
              </a:rPr>
            </a:br>
            <a:endParaRPr lang="tr-TR" dirty="0">
              <a:cs typeface="Calibri" panose="020F0502020204030204"/>
            </a:endParaRPr>
          </a:p>
          <a:p>
            <a:pPr marL="457200" indent="-457200"/>
            <a:r>
              <a:rPr lang="tr-TR">
                <a:ea typeface="+mn-lt"/>
                <a:cs typeface="+mn-lt"/>
              </a:rPr>
              <a:t>Yapılan çalışmalarda elde edilen bulgulara göre özel gereksinimli çocuğa sahip annelerin psikolojik sağlamlık düzeyleri tipik gelişim gösteren çocuğa sahip annelerinkinden daha düşüktür. </a:t>
            </a:r>
            <a:endParaRPr lang="tr-TR" dirty="0">
              <a:cs typeface="Calibri" panose="020F0502020204030204"/>
            </a:endParaRPr>
          </a:p>
          <a:p>
            <a:pPr marL="457200" indent="-457200"/>
            <a:endParaRPr lang="tr-TR" dirty="0">
              <a:cs typeface="Calibri" panose="020F0502020204030204"/>
            </a:endParaRPr>
          </a:p>
        </p:txBody>
      </p:sp>
    </p:spTree>
    <p:extLst>
      <p:ext uri="{BB962C8B-B14F-4D97-AF65-F5344CB8AC3E}">
        <p14:creationId xmlns:p14="http://schemas.microsoft.com/office/powerpoint/2010/main" val="1236682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EDB1C2E-BEBA-486F-9761-3773D56F4AF7}"/>
              </a:ext>
            </a:extLst>
          </p:cNvPr>
          <p:cNvSpPr>
            <a:spLocks noGrp="1"/>
          </p:cNvSpPr>
          <p:nvPr>
            <p:ph sz="half" idx="1"/>
          </p:nvPr>
        </p:nvSpPr>
        <p:spPr>
          <a:xfrm>
            <a:off x="798786" y="1714077"/>
            <a:ext cx="9034237" cy="3963645"/>
          </a:xfrm>
        </p:spPr>
        <p:txBody>
          <a:bodyPr vert="horz" lIns="91440" tIns="45720" rIns="91440" bIns="45720" rtlCol="0" anchor="t">
            <a:normAutofit/>
          </a:bodyPr>
          <a:lstStyle/>
          <a:p>
            <a:r>
              <a:rPr lang="tr-TR">
                <a:ea typeface="+mn-lt"/>
                <a:cs typeface="+mn-lt"/>
              </a:rPr>
              <a:t>Yapılan çalışmalarda ebeveynlerin yaşamda anlam arayışları ve kendilik algılarının artmasıyla psikolojik dayanıklılık arasında anlamlı bir ilişki bulunmuştur.</a:t>
            </a:r>
            <a:r>
              <a:rPr lang="tr-TR" dirty="0">
                <a:ea typeface="+mn-lt"/>
                <a:cs typeface="+mn-lt"/>
              </a:rPr>
              <a:t/>
            </a:r>
            <a:br>
              <a:rPr lang="tr-TR" dirty="0">
                <a:ea typeface="+mn-lt"/>
                <a:cs typeface="+mn-lt"/>
              </a:rPr>
            </a:br>
            <a:endParaRPr lang="tr-TR">
              <a:ea typeface="+mn-lt"/>
              <a:cs typeface="+mn-lt"/>
            </a:endParaRPr>
          </a:p>
          <a:p>
            <a:pPr marL="0" indent="0">
              <a:buNone/>
            </a:pPr>
            <a:endParaRPr lang="tr-TR" dirty="0">
              <a:ea typeface="+mn-lt"/>
              <a:cs typeface="+mn-lt"/>
            </a:endParaRPr>
          </a:p>
          <a:p>
            <a:r>
              <a:rPr lang="tr-TR">
                <a:ea typeface="+mn-lt"/>
                <a:cs typeface="+mn-lt"/>
              </a:rPr>
              <a:t>Psikolojik dayanılılıkların yüksek olmasının depresif belirtileri azalttığı, buna karşın kaçınma stilini kullanan, kadın cinsiyetinde olan, psikolojik destek alan ve birden fazla özel gereksinimli çocuğa sahip olanlarda depresif belirtilerin daha fazla gözlendiği sonucuna ulaşılmıştır.</a:t>
            </a:r>
            <a:endParaRPr lang="tr-TR">
              <a:cs typeface="Calibri"/>
            </a:endParaRPr>
          </a:p>
        </p:txBody>
      </p:sp>
    </p:spTree>
    <p:extLst>
      <p:ext uri="{BB962C8B-B14F-4D97-AF65-F5344CB8AC3E}">
        <p14:creationId xmlns:p14="http://schemas.microsoft.com/office/powerpoint/2010/main" val="8470910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F08F955-B09F-4334-87E7-23319FCDBE1D}"/>
              </a:ext>
            </a:extLst>
          </p:cNvPr>
          <p:cNvSpPr>
            <a:spLocks noGrp="1"/>
          </p:cNvSpPr>
          <p:nvPr>
            <p:ph idx="1"/>
          </p:nvPr>
        </p:nvSpPr>
        <p:spPr>
          <a:xfrm>
            <a:off x="522890" y="1989973"/>
            <a:ext cx="10515600" cy="3937369"/>
          </a:xfrm>
        </p:spPr>
        <p:txBody>
          <a:bodyPr vert="horz" lIns="91440" tIns="45720" rIns="91440" bIns="45720" rtlCol="0" anchor="t">
            <a:normAutofit/>
          </a:bodyPr>
          <a:lstStyle/>
          <a:p>
            <a:pPr marL="457200" indent="-457200"/>
            <a:r>
              <a:rPr lang="tr-TR">
                <a:ea typeface="+mn-lt"/>
                <a:cs typeface="+mn-lt"/>
              </a:rPr>
              <a:t>Benlik saygısı ve algılanan sosyal destek düzeyinin psikolojik dayanıklılık üzerinde olumlu etkileri olduğu görülmüştür.</a:t>
            </a:r>
            <a:r>
              <a:rPr lang="tr-TR" dirty="0">
                <a:ea typeface="+mn-lt"/>
                <a:cs typeface="+mn-lt"/>
              </a:rPr>
              <a:t/>
            </a:r>
            <a:br>
              <a:rPr lang="tr-TR" dirty="0">
                <a:ea typeface="+mn-lt"/>
                <a:cs typeface="+mn-lt"/>
              </a:rPr>
            </a:br>
            <a:endParaRPr lang="tr-TR">
              <a:cs typeface="Calibri"/>
            </a:endParaRPr>
          </a:p>
          <a:p>
            <a:pPr marL="457200" indent="-457200"/>
            <a:r>
              <a:rPr lang="tr-TR">
                <a:cs typeface="Calibri"/>
              </a:rPr>
              <a:t>Annelerle yapılan bir çalışmada özel gereksinimli çocuğun ve annenin yaşının arttıkça annelerin öz duyarlılık ve psikolojik dayanıklılık düzeylerinin arttığı görülmüştür.</a:t>
            </a:r>
            <a:r>
              <a:rPr lang="tr-TR" dirty="0">
                <a:cs typeface="Calibri"/>
              </a:rPr>
              <a:t/>
            </a:r>
            <a:br>
              <a:rPr lang="tr-TR" dirty="0">
                <a:cs typeface="Calibri"/>
              </a:rPr>
            </a:br>
            <a:r>
              <a:rPr lang="tr-TR">
                <a:cs typeface="Calibri"/>
              </a:rPr>
              <a:t> </a:t>
            </a:r>
            <a:endParaRPr lang="tr-TR" dirty="0">
              <a:cs typeface="Calibri"/>
            </a:endParaRPr>
          </a:p>
          <a:p>
            <a:pPr marL="457200" indent="-457200"/>
            <a:r>
              <a:rPr lang="tr-TR">
                <a:cs typeface="Calibri"/>
              </a:rPr>
              <a:t>Günlük işlerini organize etmede sorun yaşamayan,</a:t>
            </a:r>
            <a:r>
              <a:rPr lang="tr-TR">
                <a:ea typeface="+mn-lt"/>
                <a:cs typeface="+mn-lt"/>
              </a:rPr>
              <a:t> çocuklarının özel durumundan dolayı psikolojik destek alan annelerin psikolojik dayanıklılık ve psikolojik iyi oluş düzeylerinin daha yüksek olduğu görülmüştür.</a:t>
            </a:r>
            <a:endParaRPr lang="tr-TR">
              <a:cs typeface="Calibri"/>
            </a:endParaRPr>
          </a:p>
        </p:txBody>
      </p:sp>
    </p:spTree>
    <p:extLst>
      <p:ext uri="{BB962C8B-B14F-4D97-AF65-F5344CB8AC3E}">
        <p14:creationId xmlns:p14="http://schemas.microsoft.com/office/powerpoint/2010/main" val="33732222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B76E4B6-99AE-4AAA-9522-8FC0B6B9C58E}"/>
              </a:ext>
            </a:extLst>
          </p:cNvPr>
          <p:cNvSpPr>
            <a:spLocks noGrp="1"/>
          </p:cNvSpPr>
          <p:nvPr>
            <p:ph idx="1"/>
          </p:nvPr>
        </p:nvSpPr>
        <p:spPr>
          <a:xfrm>
            <a:off x="759372" y="1153112"/>
            <a:ext cx="7953704" cy="4826782"/>
          </a:xfrm>
        </p:spPr>
        <p:txBody>
          <a:bodyPr vert="horz" lIns="91440" tIns="45720" rIns="91440" bIns="45720" rtlCol="0" anchor="t">
            <a:normAutofit/>
          </a:bodyPr>
          <a:lstStyle/>
          <a:p>
            <a:pPr marL="0" indent="0">
              <a:buNone/>
            </a:pPr>
            <a:endParaRPr lang="tr-TR" dirty="0">
              <a:ea typeface="+mn-lt"/>
              <a:cs typeface="+mn-lt"/>
            </a:endParaRPr>
          </a:p>
          <a:p>
            <a:endParaRPr lang="tr-TR" dirty="0">
              <a:ea typeface="+mn-lt"/>
              <a:cs typeface="+mn-lt"/>
            </a:endParaRPr>
          </a:p>
          <a:p>
            <a:r>
              <a:rPr lang="tr-TR">
                <a:ea typeface="+mn-lt"/>
                <a:cs typeface="+mn-lt"/>
              </a:rPr>
              <a:t>Sağlıklı bir aile işleyişi, değişen koşullara uyum sağlayabilme yeteneği olarak tanımlanabilen psikolojik dayanıklılık üzerinde önemli bir rol oynar ve aile üyelerinin psikolojik dayanıklılık geliştirmelerine yardımcı olabilir</a:t>
            </a:r>
            <a:endParaRPr lang="tr-TR">
              <a:cs typeface="Calibri"/>
            </a:endParaRPr>
          </a:p>
        </p:txBody>
      </p:sp>
    </p:spTree>
    <p:extLst>
      <p:ext uri="{BB962C8B-B14F-4D97-AF65-F5344CB8AC3E}">
        <p14:creationId xmlns:p14="http://schemas.microsoft.com/office/powerpoint/2010/main" val="30967563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C0286BA-4222-4AD6-8288-C97BB10C6958}"/>
              </a:ext>
            </a:extLst>
          </p:cNvPr>
          <p:cNvSpPr>
            <a:spLocks noGrp="1"/>
          </p:cNvSpPr>
          <p:nvPr>
            <p:ph type="title"/>
          </p:nvPr>
        </p:nvSpPr>
        <p:spPr>
          <a:xfrm>
            <a:off x="1117355" y="799312"/>
            <a:ext cx="9692640" cy="1325562"/>
          </a:xfrm>
        </p:spPr>
        <p:txBody>
          <a:bodyPr/>
          <a:lstStyle/>
          <a:p>
            <a:r>
              <a:rPr lang="tr-TR" b="1" dirty="0">
                <a:ea typeface="+mj-lt"/>
                <a:cs typeface="+mj-lt"/>
              </a:rPr>
              <a:t>Psikolojik Dayanıklılık Nasıl Arttırılır?</a:t>
            </a:r>
            <a:endParaRPr lang="tr-TR" dirty="0"/>
          </a:p>
        </p:txBody>
      </p:sp>
      <p:sp>
        <p:nvSpPr>
          <p:cNvPr id="3" name="İçerik Yer Tutucusu 2">
            <a:extLst>
              <a:ext uri="{FF2B5EF4-FFF2-40B4-BE49-F238E27FC236}">
                <a16:creationId xmlns:a16="http://schemas.microsoft.com/office/drawing/2014/main" xmlns="" id="{82777791-E476-4CDB-8497-EAC5F44E245A}"/>
              </a:ext>
            </a:extLst>
          </p:cNvPr>
          <p:cNvSpPr>
            <a:spLocks noGrp="1"/>
          </p:cNvSpPr>
          <p:nvPr>
            <p:ph idx="1"/>
          </p:nvPr>
        </p:nvSpPr>
        <p:spPr>
          <a:xfrm>
            <a:off x="696941" y="2617076"/>
            <a:ext cx="8595360" cy="3563062"/>
          </a:xfrm>
        </p:spPr>
        <p:txBody>
          <a:bodyPr vert="horz" lIns="91440" tIns="45720" rIns="91440" bIns="45720" rtlCol="0" anchor="t">
            <a:normAutofit/>
          </a:bodyPr>
          <a:lstStyle/>
          <a:p>
            <a:pPr marL="0" indent="0">
              <a:buNone/>
            </a:pPr>
            <a:r>
              <a:rPr lang="tr-TR" dirty="0">
                <a:ea typeface="+mn-lt"/>
                <a:cs typeface="+mn-lt"/>
              </a:rPr>
              <a:t> 2014 İnsani Gelişme Raporunda şu temel noktalara dikkat çekilmiştir:</a:t>
            </a:r>
          </a:p>
          <a:p>
            <a:pPr marL="457200" indent="-457200"/>
            <a:r>
              <a:rPr lang="tr-TR" dirty="0">
                <a:ea typeface="+mn-lt"/>
                <a:cs typeface="+mn-lt"/>
              </a:rPr>
              <a:t>Yaşam döngüsü kırılganlıkları, yapısal kırılganlıklar ve güvensiz yaşam kalıcı yoksunlukların temel kaynaklarıdır ve insani gelişimin güvenli olması ve ilerlemenin sürdürülebilir olması için ele alınmak zorundadır.</a:t>
            </a:r>
          </a:p>
          <a:p>
            <a:pPr marL="457200" indent="-457200"/>
            <a:r>
              <a:rPr lang="tr-TR" dirty="0">
                <a:ea typeface="+mn-lt"/>
                <a:cs typeface="+mn-lt"/>
              </a:rPr>
              <a:t>Krizlerin etkisi, kriz meydana geldiği zaman hazırlık ve kurtarma çabaları sayesinde azaltılabilir.</a:t>
            </a:r>
            <a:br>
              <a:rPr lang="tr-TR" dirty="0">
                <a:ea typeface="+mn-lt"/>
                <a:cs typeface="+mn-lt"/>
              </a:rPr>
            </a:br>
            <a:r>
              <a:rPr lang="tr-TR" dirty="0">
                <a:ea typeface="+mn-lt"/>
                <a:cs typeface="+mn-lt"/>
              </a:rPr>
              <a:t> </a:t>
            </a:r>
            <a:br>
              <a:rPr lang="tr-TR" dirty="0">
                <a:ea typeface="+mn-lt"/>
                <a:cs typeface="+mn-lt"/>
              </a:rPr>
            </a:br>
            <a:r>
              <a:rPr lang="tr-TR" dirty="0">
                <a:ea typeface="+mn-lt"/>
                <a:cs typeface="+mn-lt"/>
              </a:rPr>
              <a:t/>
            </a:r>
            <a:br>
              <a:rPr lang="tr-TR" dirty="0">
                <a:ea typeface="+mn-lt"/>
                <a:cs typeface="+mn-lt"/>
              </a:rPr>
            </a:br>
            <a:r>
              <a:rPr lang="tr-TR" dirty="0">
                <a:ea typeface="+mn-lt"/>
                <a:cs typeface="+mn-lt"/>
              </a:rPr>
              <a:t> </a:t>
            </a:r>
            <a:br>
              <a:rPr lang="tr-TR" dirty="0">
                <a:ea typeface="+mn-lt"/>
                <a:cs typeface="+mn-lt"/>
              </a:rPr>
            </a:br>
            <a:endParaRPr lang="tr-TR" dirty="0">
              <a:ea typeface="+mn-lt"/>
              <a:cs typeface="+mn-lt"/>
            </a:endParaRPr>
          </a:p>
        </p:txBody>
      </p:sp>
    </p:spTree>
    <p:extLst>
      <p:ext uri="{BB962C8B-B14F-4D97-AF65-F5344CB8AC3E}">
        <p14:creationId xmlns:p14="http://schemas.microsoft.com/office/powerpoint/2010/main" val="1727499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77F385C-39D8-4F8A-975C-97BB0F3F9E88}"/>
              </a:ext>
            </a:extLst>
          </p:cNvPr>
          <p:cNvSpPr>
            <a:spLocks noGrp="1"/>
          </p:cNvSpPr>
          <p:nvPr>
            <p:ph idx="1"/>
          </p:nvPr>
        </p:nvSpPr>
        <p:spPr>
          <a:xfrm>
            <a:off x="723218" y="1894490"/>
            <a:ext cx="8818704" cy="4351337"/>
          </a:xfrm>
        </p:spPr>
        <p:txBody>
          <a:bodyPr vert="horz" lIns="91440" tIns="45720" rIns="91440" bIns="45720" rtlCol="0" anchor="t">
            <a:normAutofit/>
          </a:bodyPr>
          <a:lstStyle/>
          <a:p>
            <a:pPr marL="0" indent="0">
              <a:buNone/>
            </a:pPr>
            <a:r>
              <a:rPr lang="tr-TR" dirty="0">
                <a:ea typeface="+mn-lt"/>
                <a:cs typeface="+mn-lt"/>
              </a:rPr>
              <a:t>Engelli olma durumu, ailelerdeki yetişkinlerin psikolojik dayanıklılığı ve ailelerin işlevselliği açısından bir risk faktörü sayılmaktadır. Ailede sağlıklı aile işleyişi bulunuyorsa, bu durum aile üyelerinin psikolojik dayanıklılığına olumlu yönde etki etmektedir. </a:t>
            </a:r>
            <a:endParaRPr lang="tr-TR" dirty="0">
              <a:cs typeface="Calibri" panose="020F0502020204030204"/>
            </a:endParaRPr>
          </a:p>
        </p:txBody>
      </p:sp>
    </p:spTree>
    <p:extLst>
      <p:ext uri="{BB962C8B-B14F-4D97-AF65-F5344CB8AC3E}">
        <p14:creationId xmlns:p14="http://schemas.microsoft.com/office/powerpoint/2010/main" val="10088680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CDE7BA8-B656-4518-9D5C-CCFB27BD565B}"/>
              </a:ext>
            </a:extLst>
          </p:cNvPr>
          <p:cNvSpPr>
            <a:spLocks noGrp="1"/>
          </p:cNvSpPr>
          <p:nvPr>
            <p:ph idx="1"/>
          </p:nvPr>
        </p:nvSpPr>
        <p:spPr>
          <a:xfrm>
            <a:off x="749493" y="2170386"/>
            <a:ext cx="8595360" cy="4351337"/>
          </a:xfrm>
        </p:spPr>
        <p:txBody>
          <a:bodyPr vert="horz" lIns="91440" tIns="45720" rIns="91440" bIns="45720" rtlCol="0" anchor="t">
            <a:normAutofit/>
          </a:bodyPr>
          <a:lstStyle/>
          <a:p>
            <a:r>
              <a:rPr lang="tr-TR" dirty="0">
                <a:ea typeface="+mn-lt"/>
                <a:cs typeface="+mn-lt"/>
              </a:rPr>
              <a:t>Anne ve babaların psikolojik dayanıklılıklarını artırmak amacıyla bireylerin daha önceki yaşam dönemlerinden itibaren psikolojik dayanıklılığa sahip hale getirilmesi, psikolojik dayanıklılıklarını nasıl arıtabilecekleri konuları amaçlanmalıdır. </a:t>
            </a:r>
            <a:endParaRPr lang="tr-TR" dirty="0"/>
          </a:p>
        </p:txBody>
      </p:sp>
    </p:spTree>
    <p:extLst>
      <p:ext uri="{BB962C8B-B14F-4D97-AF65-F5344CB8AC3E}">
        <p14:creationId xmlns:p14="http://schemas.microsoft.com/office/powerpoint/2010/main" val="16089733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ECCC137-1F46-4EC3-95E7-FFA4FA289A7F}"/>
              </a:ext>
            </a:extLst>
          </p:cNvPr>
          <p:cNvSpPr>
            <a:spLocks noGrp="1"/>
          </p:cNvSpPr>
          <p:nvPr>
            <p:ph idx="1"/>
          </p:nvPr>
        </p:nvSpPr>
        <p:spPr>
          <a:xfrm>
            <a:off x="828320" y="2039007"/>
            <a:ext cx="8595360" cy="4351337"/>
          </a:xfrm>
        </p:spPr>
        <p:txBody>
          <a:bodyPr vert="horz" lIns="91440" tIns="45720" rIns="91440" bIns="45720" rtlCol="0" anchor="t">
            <a:normAutofit/>
          </a:bodyPr>
          <a:lstStyle/>
          <a:p>
            <a:r>
              <a:rPr lang="tr-TR" dirty="0">
                <a:ea typeface="+mn-lt"/>
                <a:cs typeface="+mn-lt"/>
              </a:rPr>
              <a:t>Özel </a:t>
            </a:r>
            <a:r>
              <a:rPr lang="tr-TR" dirty="0" err="1">
                <a:ea typeface="+mn-lt"/>
                <a:cs typeface="+mn-lt"/>
              </a:rPr>
              <a:t>gereksinimli</a:t>
            </a:r>
            <a:r>
              <a:rPr lang="tr-TR" dirty="0">
                <a:ea typeface="+mn-lt"/>
                <a:cs typeface="+mn-lt"/>
              </a:rPr>
              <a:t> çocuk sahibi ailelerle yapılan araştırmaların dikkat çekici sonuçlarından biri de engelli üyeye sahip ailelere yönelik devlet tarafından verilen hizmetler olmuştur. Engelli üyeye sahip ailelere yönelik verilen hizmetler aile üyelerinin psikolojik dayanıklılığına olumlu yönde katkıda bulunmamıştır. </a:t>
            </a:r>
            <a:endParaRPr lang="tr-TR" dirty="0"/>
          </a:p>
        </p:txBody>
      </p:sp>
    </p:spTree>
    <p:extLst>
      <p:ext uri="{BB962C8B-B14F-4D97-AF65-F5344CB8AC3E}">
        <p14:creationId xmlns:p14="http://schemas.microsoft.com/office/powerpoint/2010/main" val="24899325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FDB272F-8A82-4662-847F-95CB3951F0AB}"/>
              </a:ext>
            </a:extLst>
          </p:cNvPr>
          <p:cNvSpPr>
            <a:spLocks noGrp="1"/>
          </p:cNvSpPr>
          <p:nvPr>
            <p:ph idx="1"/>
          </p:nvPr>
        </p:nvSpPr>
        <p:spPr>
          <a:xfrm>
            <a:off x="802044" y="2222938"/>
            <a:ext cx="8595360" cy="4351337"/>
          </a:xfrm>
        </p:spPr>
        <p:txBody>
          <a:bodyPr vert="horz" lIns="91440" tIns="45720" rIns="91440" bIns="45720" rtlCol="0" anchor="t">
            <a:normAutofit/>
          </a:bodyPr>
          <a:lstStyle/>
          <a:p>
            <a:r>
              <a:rPr lang="tr-TR" dirty="0">
                <a:ea typeface="+mn-lt"/>
                <a:cs typeface="+mn-lt"/>
              </a:rPr>
              <a:t>Kronik ve sürekli bir yetersizliği olan çocuğu olan ailelerin fiziksel, duygusal ve sosyal anlamda desteklenmeleri, ailelerin hayatlarına ve geleceğe dair umutla bakabilmelerini sağlamak adına önemlidir. </a:t>
            </a:r>
            <a:endParaRPr lang="tr-TR" dirty="0"/>
          </a:p>
        </p:txBody>
      </p:sp>
    </p:spTree>
    <p:extLst>
      <p:ext uri="{BB962C8B-B14F-4D97-AF65-F5344CB8AC3E}">
        <p14:creationId xmlns:p14="http://schemas.microsoft.com/office/powerpoint/2010/main" val="7637141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7E892B9-3204-4F37-B5C9-CD3B19C0F33C}"/>
              </a:ext>
            </a:extLst>
          </p:cNvPr>
          <p:cNvSpPr>
            <a:spLocks noGrp="1"/>
          </p:cNvSpPr>
          <p:nvPr>
            <p:ph idx="1"/>
          </p:nvPr>
        </p:nvSpPr>
        <p:spPr>
          <a:xfrm>
            <a:off x="683803" y="2209800"/>
            <a:ext cx="8595360" cy="4351337"/>
          </a:xfrm>
        </p:spPr>
        <p:txBody>
          <a:bodyPr vert="horz" lIns="91440" tIns="45720" rIns="91440" bIns="45720" rtlCol="0" anchor="t">
            <a:normAutofit/>
          </a:bodyPr>
          <a:lstStyle/>
          <a:p>
            <a:r>
              <a:rPr lang="tr-TR" dirty="0">
                <a:ea typeface="+mn-lt"/>
                <a:cs typeface="+mn-lt"/>
              </a:rPr>
              <a:t>Kendini tanıyan bireyin hem kendine hem de çevresine karşı daha duyarlı olduğu gerçeği ile ailelerin öz duyarlılıklarının geliştirilmesi için ortam hazırlanmalıdır. Benzer durumları yaşayan anne babalar ile tanışmaları sağlanmalı, hayatta yalnız olmadıklarını, kendileri gibi aynı acıları çeken anne ve babaların var olduğunu görmeleri sağlanmalıdır.</a:t>
            </a:r>
            <a:endParaRPr lang="tr-TR" dirty="0"/>
          </a:p>
        </p:txBody>
      </p:sp>
    </p:spTree>
    <p:extLst>
      <p:ext uri="{BB962C8B-B14F-4D97-AF65-F5344CB8AC3E}">
        <p14:creationId xmlns:p14="http://schemas.microsoft.com/office/powerpoint/2010/main" val="14017485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02822FB-F3AC-422C-A8B5-3403E5B6A61C}"/>
              </a:ext>
            </a:extLst>
          </p:cNvPr>
          <p:cNvSpPr>
            <a:spLocks noGrp="1"/>
          </p:cNvSpPr>
          <p:nvPr>
            <p:ph idx="1"/>
          </p:nvPr>
        </p:nvSpPr>
        <p:spPr>
          <a:xfrm>
            <a:off x="696941" y="2288628"/>
            <a:ext cx="8595360" cy="4351337"/>
          </a:xfrm>
        </p:spPr>
        <p:txBody>
          <a:bodyPr vert="horz" lIns="91440" tIns="45720" rIns="91440" bIns="45720" rtlCol="0" anchor="t">
            <a:normAutofit/>
          </a:bodyPr>
          <a:lstStyle/>
          <a:p>
            <a:r>
              <a:rPr lang="tr-TR" dirty="0">
                <a:ea typeface="+mn-lt"/>
                <a:cs typeface="+mn-lt"/>
              </a:rPr>
              <a:t>Özel </a:t>
            </a:r>
            <a:r>
              <a:rPr lang="tr-TR" dirty="0" err="1">
                <a:ea typeface="+mn-lt"/>
                <a:cs typeface="+mn-lt"/>
              </a:rPr>
              <a:t>gereksinimli</a:t>
            </a:r>
            <a:r>
              <a:rPr lang="tr-TR" dirty="0">
                <a:ea typeface="+mn-lt"/>
                <a:cs typeface="+mn-lt"/>
              </a:rPr>
              <a:t> çocuk sahibi annelerin tükenmişlik ve psikolojik dayanıklılık düzeyleri ile medeni durumları arasındaki ilişki incelendiğinde; evlilik, genel olarak bireylerin mutlu olmasını sağlasa da, evlilik hayatının kaliteli olması da bireylerin mutlu olması için en önemli unsurlardan biri olarak tanımlanmaktadır. </a:t>
            </a:r>
            <a:br>
              <a:rPr lang="tr-TR" dirty="0">
                <a:ea typeface="+mn-lt"/>
                <a:cs typeface="+mn-lt"/>
              </a:rPr>
            </a:br>
            <a:r>
              <a:rPr lang="tr-TR" dirty="0">
                <a:ea typeface="+mn-lt"/>
                <a:cs typeface="+mn-lt"/>
              </a:rPr>
              <a:t/>
            </a:r>
            <a:br>
              <a:rPr lang="tr-TR" dirty="0">
                <a:ea typeface="+mn-lt"/>
                <a:cs typeface="+mn-lt"/>
              </a:rPr>
            </a:br>
            <a:endParaRPr lang="tr-TR" dirty="0">
              <a:ea typeface="+mn-lt"/>
              <a:cs typeface="+mn-lt"/>
            </a:endParaRPr>
          </a:p>
        </p:txBody>
      </p:sp>
    </p:spTree>
    <p:extLst>
      <p:ext uri="{BB962C8B-B14F-4D97-AF65-F5344CB8AC3E}">
        <p14:creationId xmlns:p14="http://schemas.microsoft.com/office/powerpoint/2010/main" val="4968148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A6A38A8-0F32-4E52-94ED-0A4BE0CC523A}"/>
              </a:ext>
            </a:extLst>
          </p:cNvPr>
          <p:cNvSpPr>
            <a:spLocks noGrp="1"/>
          </p:cNvSpPr>
          <p:nvPr>
            <p:ph idx="1"/>
          </p:nvPr>
        </p:nvSpPr>
        <p:spPr>
          <a:xfrm>
            <a:off x="640860" y="2219408"/>
            <a:ext cx="8595360" cy="4351337"/>
          </a:xfrm>
        </p:spPr>
        <p:txBody>
          <a:bodyPr vert="horz" lIns="91440" tIns="45720" rIns="91440" bIns="45720" rtlCol="0" anchor="t">
            <a:normAutofit/>
          </a:bodyPr>
          <a:lstStyle/>
          <a:p>
            <a:r>
              <a:rPr lang="tr-TR" dirty="0">
                <a:ea typeface="+mn-lt"/>
                <a:cs typeface="+mn-lt"/>
              </a:rPr>
              <a:t>Özel </a:t>
            </a:r>
            <a:r>
              <a:rPr lang="tr-TR" dirty="0" err="1">
                <a:ea typeface="+mn-lt"/>
                <a:cs typeface="+mn-lt"/>
              </a:rPr>
              <a:t>gereksinimli</a:t>
            </a:r>
            <a:r>
              <a:rPr lang="tr-TR" dirty="0">
                <a:ea typeface="+mn-lt"/>
                <a:cs typeface="+mn-lt"/>
              </a:rPr>
              <a:t> çocuk sahibi annelerin eğitim durumları incelendiğinde; eğitim durumu, onların olayları kavramasında etkili olmaktadır. Annelerin eğitimlerindeki bilgi eksikliklerini ortadan kaldırmak için yapılan eğitimsel faaliyetler; annenin çocuğu ile yaşayabileceği sürece adaptasyon sağlaması açısından önemlidir. </a:t>
            </a:r>
            <a:endParaRPr lang="tr-TR" dirty="0"/>
          </a:p>
        </p:txBody>
      </p:sp>
    </p:spTree>
    <p:extLst>
      <p:ext uri="{BB962C8B-B14F-4D97-AF65-F5344CB8AC3E}">
        <p14:creationId xmlns:p14="http://schemas.microsoft.com/office/powerpoint/2010/main" val="20745215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561BA8F-4883-4F14-A3FE-47362F8FF8F1}"/>
              </a:ext>
            </a:extLst>
          </p:cNvPr>
          <p:cNvSpPr>
            <a:spLocks noGrp="1"/>
          </p:cNvSpPr>
          <p:nvPr>
            <p:ph idx="1"/>
          </p:nvPr>
        </p:nvSpPr>
        <p:spPr>
          <a:xfrm>
            <a:off x="723217" y="1954689"/>
            <a:ext cx="8595360" cy="4806262"/>
          </a:xfrm>
        </p:spPr>
        <p:txBody>
          <a:bodyPr vert="horz" lIns="91440" tIns="45720" rIns="91440" bIns="45720" rtlCol="0" anchor="t">
            <a:normAutofit/>
          </a:bodyPr>
          <a:lstStyle/>
          <a:p>
            <a:pPr marL="0" indent="0">
              <a:buNone/>
            </a:pPr>
            <a:endParaRPr lang="tr-TR" dirty="0">
              <a:ea typeface="+mn-lt"/>
              <a:cs typeface="+mn-lt"/>
            </a:endParaRPr>
          </a:p>
          <a:p>
            <a:r>
              <a:rPr lang="tr-TR" dirty="0">
                <a:ea typeface="+mn-lt"/>
                <a:cs typeface="+mn-lt"/>
              </a:rPr>
              <a:t>Özel </a:t>
            </a:r>
            <a:r>
              <a:rPr lang="tr-TR" dirty="0" err="1">
                <a:ea typeface="+mn-lt"/>
                <a:cs typeface="+mn-lt"/>
              </a:rPr>
              <a:t>gereksinimli</a:t>
            </a:r>
            <a:r>
              <a:rPr lang="tr-TR" dirty="0">
                <a:ea typeface="+mn-lt"/>
                <a:cs typeface="+mn-lt"/>
              </a:rPr>
              <a:t> üyeye sahip ailelerde yalnızca ebeveynlerin değil, kardeşlerin de psikolojik dayanıklılığının yüksek düzeyde olması ailenin işlevselliği için önemlidir. Bu bireylerin psikolojik dayanıklılığını arttırmak için ebeveynlere sağlanması gereken olanakların kardeşlere de sağlanması gerekmektedir.</a:t>
            </a:r>
            <a:endParaRPr lang="tr-TR"/>
          </a:p>
        </p:txBody>
      </p:sp>
    </p:spTree>
    <p:extLst>
      <p:ext uri="{BB962C8B-B14F-4D97-AF65-F5344CB8AC3E}">
        <p14:creationId xmlns:p14="http://schemas.microsoft.com/office/powerpoint/2010/main" val="25090950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A81AD78-87F4-4EA3-8948-140FBB0585D8}"/>
              </a:ext>
            </a:extLst>
          </p:cNvPr>
          <p:cNvSpPr>
            <a:spLocks noGrp="1"/>
          </p:cNvSpPr>
          <p:nvPr>
            <p:ph type="title"/>
          </p:nvPr>
        </p:nvSpPr>
        <p:spPr>
          <a:xfrm>
            <a:off x="299545" y="680435"/>
            <a:ext cx="10804634" cy="2468563"/>
          </a:xfrm>
        </p:spPr>
        <p:txBody>
          <a:bodyPr/>
          <a:lstStyle/>
          <a:p>
            <a:pPr algn="ctr"/>
            <a:r>
              <a:rPr lang="tr-TR" dirty="0">
                <a:cs typeface="Calibri Light"/>
              </a:rPr>
              <a:t>SEMİNERİMİZİ DİNLEDİĞİNİZ İÇİN</a:t>
            </a:r>
            <a:br>
              <a:rPr lang="tr-TR" dirty="0">
                <a:cs typeface="Calibri Light"/>
              </a:rPr>
            </a:br>
            <a:r>
              <a:rPr lang="tr-TR" dirty="0">
                <a:cs typeface="Calibri Light"/>
              </a:rPr>
              <a:t> TEŞEKKÜR EDERİZ</a:t>
            </a:r>
          </a:p>
        </p:txBody>
      </p:sp>
      <p:sp>
        <p:nvSpPr>
          <p:cNvPr id="3" name="İçerik Yer Tutucusu 2">
            <a:extLst>
              <a:ext uri="{FF2B5EF4-FFF2-40B4-BE49-F238E27FC236}">
                <a16:creationId xmlns:a16="http://schemas.microsoft.com/office/drawing/2014/main" xmlns="" id="{0A0A5B5F-DA21-4E4E-B2DC-9B67648D517F}"/>
              </a:ext>
            </a:extLst>
          </p:cNvPr>
          <p:cNvSpPr>
            <a:spLocks noGrp="1"/>
          </p:cNvSpPr>
          <p:nvPr>
            <p:ph idx="1"/>
          </p:nvPr>
        </p:nvSpPr>
        <p:spPr>
          <a:xfrm>
            <a:off x="838200" y="3520418"/>
            <a:ext cx="10515600" cy="2656545"/>
          </a:xfrm>
        </p:spPr>
        <p:txBody>
          <a:bodyPr vert="horz" lIns="91440" tIns="45720" rIns="91440" bIns="45720" rtlCol="0" anchor="t">
            <a:normAutofit/>
          </a:bodyPr>
          <a:lstStyle/>
          <a:p>
            <a:pPr marL="0" indent="0">
              <a:buNone/>
            </a:pPr>
            <a:r>
              <a:rPr lang="tr-TR" dirty="0">
                <a:cs typeface="Calibri"/>
              </a:rPr>
              <a:t>Ece CEYLAN 17010498</a:t>
            </a:r>
          </a:p>
          <a:p>
            <a:pPr marL="0" indent="0">
              <a:buNone/>
            </a:pPr>
            <a:r>
              <a:rPr lang="tr-TR" dirty="0">
                <a:cs typeface="Calibri"/>
              </a:rPr>
              <a:t>Hanife Aleyna AYYILDIZ 17010551</a:t>
            </a:r>
          </a:p>
          <a:p>
            <a:pPr marL="0" indent="0">
              <a:buNone/>
            </a:pPr>
            <a:r>
              <a:rPr lang="tr-TR" dirty="0">
                <a:cs typeface="Calibri"/>
              </a:rPr>
              <a:t>Rukiye DİDAR 17010521</a:t>
            </a:r>
          </a:p>
          <a:p>
            <a:pPr marL="0" indent="0">
              <a:buNone/>
            </a:pPr>
            <a:r>
              <a:rPr lang="tr-TR" dirty="0">
                <a:cs typeface="Calibri"/>
              </a:rPr>
              <a:t>Sümeyye KARAMUS 17010550</a:t>
            </a:r>
          </a:p>
          <a:p>
            <a:pPr marL="0" indent="0">
              <a:buNone/>
            </a:pPr>
            <a:r>
              <a:rPr lang="tr-TR" dirty="0">
                <a:cs typeface="Calibri"/>
              </a:rPr>
              <a:t>Zeynep SUŞEHİRLİ 17010508</a:t>
            </a:r>
          </a:p>
        </p:txBody>
      </p:sp>
    </p:spTree>
    <p:extLst>
      <p:ext uri="{BB962C8B-B14F-4D97-AF65-F5344CB8AC3E}">
        <p14:creationId xmlns:p14="http://schemas.microsoft.com/office/powerpoint/2010/main" val="2213655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72</TotalTime>
  <Words>973</Words>
  <Application>Microsoft Office PowerPoint</Application>
  <PresentationFormat>Geniş ekran</PresentationFormat>
  <Paragraphs>110</Paragraphs>
  <Slides>39</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39</vt:i4>
      </vt:variant>
    </vt:vector>
  </HeadingPairs>
  <TitlesOfParts>
    <vt:vector size="46" baseType="lpstr">
      <vt:lpstr>Arial</vt:lpstr>
      <vt:lpstr>Book Antiqua</vt:lpstr>
      <vt:lpstr>Calibri</vt:lpstr>
      <vt:lpstr>Calibri Light</vt:lpstr>
      <vt:lpstr>Century Schoolbook</vt:lpstr>
      <vt:lpstr>Wingdings 2</vt:lpstr>
      <vt:lpstr>View</vt:lpstr>
      <vt:lpstr>ÖZEL GEREKSİNİMLİ ÇOCUK SAHİBİ EBEVEYNLERİN PSİKOLOJİK DAYANIKLILIKLARI</vt:lpstr>
      <vt:lpstr>PowerPoint Sunusu</vt:lpstr>
      <vt:lpstr>ÖZEL EĞİTİM NEDİR?</vt:lpstr>
      <vt:lpstr>Özel Eğitimin Amaçları</vt:lpstr>
      <vt:lpstr>Özel Eğitimin İlkeleri</vt:lpstr>
      <vt:lpstr>Bireylerin Özel Eğitime İhtiyaç Duymasına Sebep Olan Nedenler</vt:lpstr>
      <vt:lpstr>PowerPoint Sunusu</vt:lpstr>
      <vt:lpstr>ÖZEL GEREKSİNİMLİ ÇOCUĞA SAHİP AİLELERİN YAŞADIĞI SORUNLAR</vt:lpstr>
      <vt:lpstr>Ailenin Özel Gereksinime Uyum Süreci</vt:lpstr>
      <vt:lpstr>Ailenin Uyum Süreci</vt:lpstr>
      <vt:lpstr>PowerPoint Sunusu</vt:lpstr>
      <vt:lpstr>  ÖZEL GEREKSİNİMLİ ÇOCUĞA SAHİP AİLELER İÇİN SOSYAL DESTEK</vt:lpstr>
      <vt:lpstr>Sosyal Destek Türleri</vt:lpstr>
      <vt:lpstr>Sosyal Desteğin İşlevleri</vt:lpstr>
      <vt:lpstr>Özel Gereksinimli Çocuğa Sahip Ailelerin Beklentileri</vt:lpstr>
      <vt:lpstr>Özel Gereksinimli Çocuğa Sahip Ailelerin Aile İçi Rolleri</vt:lpstr>
      <vt:lpstr>PowerPoint Sunusu</vt:lpstr>
      <vt:lpstr>PSİKOLOJİK DAYANIKLILIK NEDİR?</vt:lpstr>
      <vt:lpstr>PowerPoint Sunusu</vt:lpstr>
      <vt:lpstr>PowerPoint Sunusu</vt:lpstr>
      <vt:lpstr>PowerPoint Sunusu</vt:lpstr>
      <vt:lpstr>Psikolojik Dayanıklılığı Etkileyen Faktörler</vt:lpstr>
      <vt:lpstr>PowerPoint Sunusu</vt:lpstr>
      <vt:lpstr>  ÖZEL GEREKSİNİMLİ ÇOCUĞA SAHİP EBEVEYNLERİN PSİKOLOJİK DAYANIKLILIKLARI </vt:lpstr>
      <vt:lpstr>Aile ve Toplum Boyutunda Psikolojik Dayanıklılık</vt:lpstr>
      <vt:lpstr>  Özel Gereksinimli Çocuğa Sahip Ailelerin Psikolojik Dayanıklılığı İle İlgili Çalışmalar   </vt:lpstr>
      <vt:lpstr>PowerPoint Sunusu</vt:lpstr>
      <vt:lpstr>PowerPoint Sunusu</vt:lpstr>
      <vt:lpstr>PowerPoint Sunusu</vt:lpstr>
      <vt:lpstr>Psikolojik Dayanıklılık Nasıl Arttırılır?</vt:lpstr>
      <vt:lpstr>PowerPoint Sunusu</vt:lpstr>
      <vt:lpstr>PowerPoint Sunusu</vt:lpstr>
      <vt:lpstr>PowerPoint Sunusu</vt:lpstr>
      <vt:lpstr>PowerPoint Sunusu</vt:lpstr>
      <vt:lpstr>PowerPoint Sunusu</vt:lpstr>
      <vt:lpstr>PowerPoint Sunusu</vt:lpstr>
      <vt:lpstr>PowerPoint Sunusu</vt:lpstr>
      <vt:lpstr>PowerPoint Sunusu</vt:lpstr>
      <vt:lpstr>SEMİNERİMİZİ DİNLEDİĞİNİZ İÇİN  TEŞEKKÜR EDERİZ</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
  <cp:lastModifiedBy>Microsoft hesabı</cp:lastModifiedBy>
  <cp:revision>509</cp:revision>
  <dcterms:created xsi:type="dcterms:W3CDTF">2021-02-27T14:46:06Z</dcterms:created>
  <dcterms:modified xsi:type="dcterms:W3CDTF">2021-03-04T19:42:52Z</dcterms:modified>
</cp:coreProperties>
</file>